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339" r:id="rId3"/>
    <p:sldId id="326" r:id="rId4"/>
    <p:sldId id="257" r:id="rId5"/>
    <p:sldId id="341" r:id="rId6"/>
    <p:sldId id="340" r:id="rId7"/>
    <p:sldId id="376" r:id="rId8"/>
    <p:sldId id="391" r:id="rId9"/>
    <p:sldId id="344" r:id="rId10"/>
    <p:sldId id="343" r:id="rId11"/>
    <p:sldId id="328" r:id="rId12"/>
    <p:sldId id="258" r:id="rId13"/>
    <p:sldId id="335" r:id="rId14"/>
    <p:sldId id="337" r:id="rId15"/>
    <p:sldId id="336" r:id="rId16"/>
    <p:sldId id="338" r:id="rId17"/>
    <p:sldId id="260" r:id="rId18"/>
    <p:sldId id="261" r:id="rId19"/>
    <p:sldId id="345" r:id="rId20"/>
    <p:sldId id="264" r:id="rId21"/>
    <p:sldId id="265" r:id="rId22"/>
    <p:sldId id="346" r:id="rId23"/>
    <p:sldId id="259" r:id="rId24"/>
    <p:sldId id="347" r:id="rId25"/>
    <p:sldId id="267" r:id="rId26"/>
    <p:sldId id="349" r:id="rId27"/>
    <p:sldId id="348" r:id="rId28"/>
    <p:sldId id="269" r:id="rId29"/>
    <p:sldId id="352" r:id="rId30"/>
    <p:sldId id="272" r:id="rId31"/>
    <p:sldId id="273" r:id="rId32"/>
    <p:sldId id="354" r:id="rId33"/>
    <p:sldId id="279" r:id="rId34"/>
    <p:sldId id="275" r:id="rId35"/>
    <p:sldId id="270" r:id="rId36"/>
    <p:sldId id="351" r:id="rId37"/>
    <p:sldId id="350" r:id="rId38"/>
    <p:sldId id="278" r:id="rId39"/>
    <p:sldId id="356" r:id="rId40"/>
    <p:sldId id="284" r:id="rId41"/>
    <p:sldId id="357" r:id="rId42"/>
    <p:sldId id="358" r:id="rId43"/>
    <p:sldId id="286" r:id="rId44"/>
    <p:sldId id="287" r:id="rId45"/>
    <p:sldId id="359" r:id="rId46"/>
    <p:sldId id="360" r:id="rId47"/>
    <p:sldId id="361" r:id="rId48"/>
    <p:sldId id="289" r:id="rId49"/>
    <p:sldId id="362" r:id="rId50"/>
    <p:sldId id="292" r:id="rId51"/>
    <p:sldId id="363" r:id="rId52"/>
    <p:sldId id="365" r:id="rId53"/>
    <p:sldId id="364" r:id="rId54"/>
    <p:sldId id="294" r:id="rId55"/>
    <p:sldId id="297" r:id="rId56"/>
    <p:sldId id="366" r:id="rId57"/>
    <p:sldId id="298" r:id="rId58"/>
    <p:sldId id="367" r:id="rId59"/>
    <p:sldId id="296" r:id="rId60"/>
    <p:sldId id="369" r:id="rId61"/>
    <p:sldId id="302" r:id="rId62"/>
    <p:sldId id="371" r:id="rId63"/>
    <p:sldId id="372" r:id="rId64"/>
    <p:sldId id="373" r:id="rId65"/>
    <p:sldId id="280" r:id="rId66"/>
    <p:sldId id="281" r:id="rId67"/>
    <p:sldId id="283" r:id="rId68"/>
    <p:sldId id="392" r:id="rId69"/>
    <p:sldId id="317" r:id="rId70"/>
    <p:sldId id="377" r:id="rId71"/>
    <p:sldId id="331" r:id="rId72"/>
    <p:sldId id="378" r:id="rId73"/>
    <p:sldId id="375" r:id="rId74"/>
    <p:sldId id="262" r:id="rId75"/>
    <p:sldId id="325" r:id="rId76"/>
    <p:sldId id="263" r:id="rId77"/>
    <p:sldId id="380" r:id="rId78"/>
    <p:sldId id="301" r:id="rId79"/>
    <p:sldId id="381" r:id="rId80"/>
    <p:sldId id="382" r:id="rId81"/>
    <p:sldId id="268" r:id="rId82"/>
    <p:sldId id="386" r:id="rId83"/>
    <p:sldId id="387" r:id="rId84"/>
    <p:sldId id="383" r:id="rId85"/>
    <p:sldId id="306" r:id="rId86"/>
    <p:sldId id="384" r:id="rId87"/>
    <p:sldId id="307" r:id="rId88"/>
    <p:sldId id="308" r:id="rId89"/>
    <p:sldId id="310" r:id="rId90"/>
    <p:sldId id="311" r:id="rId91"/>
    <p:sldId id="388" r:id="rId92"/>
    <p:sldId id="389" r:id="rId93"/>
    <p:sldId id="312" r:id="rId94"/>
    <p:sldId id="390" r:id="rId95"/>
    <p:sldId id="368" r:id="rId96"/>
    <p:sldId id="314" r:id="rId97"/>
    <p:sldId id="333" r:id="rId98"/>
    <p:sldId id="379" r:id="rId99"/>
    <p:sldId id="385" r:id="rId100"/>
    <p:sldId id="315" r:id="rId101"/>
    <p:sldId id="305" r:id="rId102"/>
    <p:sldId id="320" r:id="rId103"/>
    <p:sldId id="321" r:id="rId104"/>
    <p:sldId id="322" r:id="rId105"/>
    <p:sldId id="323" r:id="rId106"/>
    <p:sldId id="324" r:id="rId107"/>
    <p:sldId id="329" r:id="rId108"/>
    <p:sldId id="330" r:id="rId109"/>
    <p:sldId id="316" r:id="rId110"/>
    <p:sldId id="318" r:id="rId111"/>
    <p:sldId id="327"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autoAdjust="0"/>
    <p:restoredTop sz="83196" autoAdjust="0"/>
  </p:normalViewPr>
  <p:slideViewPr>
    <p:cSldViewPr snapToGrid="0">
      <p:cViewPr varScale="1">
        <p:scale>
          <a:sx n="64" d="100"/>
          <a:sy n="64" d="100"/>
        </p:scale>
        <p:origin x="820"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1347F-173B-4575-8806-9C4B1CF3BE62}" type="datetimeFigureOut">
              <a:rPr lang="en-US" smtClean="0"/>
              <a:t>13-Jan-20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CA625-7EC5-4524-990B-ECC7DABAF722}" type="slidenum">
              <a:rPr lang="en-US" smtClean="0"/>
              <a:t>‹#›</a:t>
            </a:fld>
            <a:endParaRPr lang="en-US"/>
          </a:p>
        </p:txBody>
      </p:sp>
    </p:spTree>
    <p:extLst>
      <p:ext uri="{BB962C8B-B14F-4D97-AF65-F5344CB8AC3E}">
        <p14:creationId xmlns:p14="http://schemas.microsoft.com/office/powerpoint/2010/main" val="2200762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CA625-7EC5-4524-990B-ECC7DABAF722}" type="slidenum">
              <a:rPr lang="en-US" smtClean="0"/>
              <a:t>3</a:t>
            </a:fld>
            <a:endParaRPr lang="en-US"/>
          </a:p>
        </p:txBody>
      </p:sp>
    </p:spTree>
    <p:extLst>
      <p:ext uri="{BB962C8B-B14F-4D97-AF65-F5344CB8AC3E}">
        <p14:creationId xmlns:p14="http://schemas.microsoft.com/office/powerpoint/2010/main" val="228257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CA625-7EC5-4524-990B-ECC7DABAF722}" type="slidenum">
              <a:rPr lang="en-US" smtClean="0"/>
              <a:t>49</a:t>
            </a:fld>
            <a:endParaRPr lang="en-US"/>
          </a:p>
        </p:txBody>
      </p:sp>
    </p:spTree>
    <p:extLst>
      <p:ext uri="{BB962C8B-B14F-4D97-AF65-F5344CB8AC3E}">
        <p14:creationId xmlns:p14="http://schemas.microsoft.com/office/powerpoint/2010/main" val="3183266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instead of chi2 test, you can use multiple Fisher’s exact tests (with all 2x2 submatrices) and apply multiple testing correction.</a:t>
            </a:r>
          </a:p>
        </p:txBody>
      </p:sp>
      <p:sp>
        <p:nvSpPr>
          <p:cNvPr id="4" name="Slide Number Placeholder 3"/>
          <p:cNvSpPr>
            <a:spLocks noGrp="1"/>
          </p:cNvSpPr>
          <p:nvPr>
            <p:ph type="sldNum" sz="quarter" idx="5"/>
          </p:nvPr>
        </p:nvSpPr>
        <p:spPr/>
        <p:txBody>
          <a:bodyPr/>
          <a:lstStyle/>
          <a:p>
            <a:fld id="{D90CA625-7EC5-4524-990B-ECC7DABAF722}" type="slidenum">
              <a:rPr lang="en-US" smtClean="0"/>
              <a:t>60</a:t>
            </a:fld>
            <a:endParaRPr lang="en-US"/>
          </a:p>
        </p:txBody>
      </p:sp>
    </p:spTree>
    <p:extLst>
      <p:ext uri="{BB962C8B-B14F-4D97-AF65-F5344CB8AC3E}">
        <p14:creationId xmlns:p14="http://schemas.microsoft.com/office/powerpoint/2010/main" val="278763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CA625-7EC5-4524-990B-ECC7DABAF722}" type="slidenum">
              <a:rPr lang="en-US" smtClean="0"/>
              <a:t>61</a:t>
            </a:fld>
            <a:endParaRPr lang="en-US"/>
          </a:p>
        </p:txBody>
      </p:sp>
    </p:spTree>
    <p:extLst>
      <p:ext uri="{BB962C8B-B14F-4D97-AF65-F5344CB8AC3E}">
        <p14:creationId xmlns:p14="http://schemas.microsoft.com/office/powerpoint/2010/main" val="221565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CA625-7EC5-4524-990B-ECC7DABAF722}" type="slidenum">
              <a:rPr lang="en-US" smtClean="0"/>
              <a:t>63</a:t>
            </a:fld>
            <a:endParaRPr lang="en-US"/>
          </a:p>
        </p:txBody>
      </p:sp>
    </p:spTree>
    <p:extLst>
      <p:ext uri="{BB962C8B-B14F-4D97-AF65-F5344CB8AC3E}">
        <p14:creationId xmlns:p14="http://schemas.microsoft.com/office/powerpoint/2010/main" val="318640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CA625-7EC5-4524-990B-ECC7DABAF722}" type="slidenum">
              <a:rPr lang="en-US" smtClean="0"/>
              <a:t>66</a:t>
            </a:fld>
            <a:endParaRPr lang="en-US"/>
          </a:p>
        </p:txBody>
      </p:sp>
    </p:spTree>
    <p:extLst>
      <p:ext uri="{BB962C8B-B14F-4D97-AF65-F5344CB8AC3E}">
        <p14:creationId xmlns:p14="http://schemas.microsoft.com/office/powerpoint/2010/main" val="338744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CA625-7EC5-4524-990B-ECC7DABAF722}" type="slidenum">
              <a:rPr lang="en-US" smtClean="0"/>
              <a:t>107</a:t>
            </a:fld>
            <a:endParaRPr lang="en-US"/>
          </a:p>
        </p:txBody>
      </p:sp>
    </p:spTree>
    <p:extLst>
      <p:ext uri="{BB962C8B-B14F-4D97-AF65-F5344CB8AC3E}">
        <p14:creationId xmlns:p14="http://schemas.microsoft.com/office/powerpoint/2010/main" val="251888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CA625-7EC5-4524-990B-ECC7DABAF722}" type="slidenum">
              <a:rPr lang="en-US" smtClean="0"/>
              <a:t>111</a:t>
            </a:fld>
            <a:endParaRPr lang="en-US"/>
          </a:p>
        </p:txBody>
      </p:sp>
    </p:spTree>
    <p:extLst>
      <p:ext uri="{BB962C8B-B14F-4D97-AF65-F5344CB8AC3E}">
        <p14:creationId xmlns:p14="http://schemas.microsoft.com/office/powerpoint/2010/main" val="1653941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AC2CBD-171B-4CF1-AEF8-3F52DBC11674}" type="datetimeFigureOut">
              <a:rPr lang="en-US" smtClean="0"/>
              <a:t>13-Jan-20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197204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AC2CBD-171B-4CF1-AEF8-3F52DBC11674}" type="datetimeFigureOut">
              <a:rPr lang="en-US" smtClean="0"/>
              <a:t>13-Jan-20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1134594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AC2CBD-171B-4CF1-AEF8-3F52DBC11674}" type="datetimeFigureOut">
              <a:rPr lang="en-US" smtClean="0"/>
              <a:t>13-Jan-20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393028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AC2CBD-171B-4CF1-AEF8-3F52DBC11674}" type="datetimeFigureOut">
              <a:rPr lang="en-US" smtClean="0"/>
              <a:t>13-Jan-20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992370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AC2CBD-171B-4CF1-AEF8-3F52DBC11674}" type="datetimeFigureOut">
              <a:rPr lang="en-US" smtClean="0"/>
              <a:t>13-Jan-20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21081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AC2CBD-171B-4CF1-AEF8-3F52DBC11674}" type="datetimeFigureOut">
              <a:rPr lang="en-US" smtClean="0"/>
              <a:t>13-Jan-20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224242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AC2CBD-171B-4CF1-AEF8-3F52DBC11674}" type="datetimeFigureOut">
              <a:rPr lang="en-US" smtClean="0"/>
              <a:t>13-Jan-20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375559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AC2CBD-171B-4CF1-AEF8-3F52DBC11674}" type="datetimeFigureOut">
              <a:rPr lang="en-US" smtClean="0"/>
              <a:t>13-Jan-20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4206991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AC2CBD-171B-4CF1-AEF8-3F52DBC11674}" type="datetimeFigureOut">
              <a:rPr lang="en-US" smtClean="0"/>
              <a:t>13-Jan-20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1714462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C2CBD-171B-4CF1-AEF8-3F52DBC11674}" type="datetimeFigureOut">
              <a:rPr lang="en-US" smtClean="0"/>
              <a:t>13-Jan-20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681104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AC2CBD-171B-4CF1-AEF8-3F52DBC11674}" type="datetimeFigureOut">
              <a:rPr lang="en-US" smtClean="0"/>
              <a:t>13-Jan-20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E762C-5CD7-4709-9F3B-CEF473DD0B9D}" type="slidenum">
              <a:rPr lang="en-US" smtClean="0"/>
              <a:t>‹#›</a:t>
            </a:fld>
            <a:endParaRPr lang="en-US"/>
          </a:p>
        </p:txBody>
      </p:sp>
    </p:spTree>
    <p:extLst>
      <p:ext uri="{BB962C8B-B14F-4D97-AF65-F5344CB8AC3E}">
        <p14:creationId xmlns:p14="http://schemas.microsoft.com/office/powerpoint/2010/main" val="23649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AC2CBD-171B-4CF1-AEF8-3F52DBC11674}" type="datetimeFigureOut">
              <a:rPr lang="en-US" smtClean="0"/>
              <a:t>13-Jan-20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E762C-5CD7-4709-9F3B-CEF473DD0B9D}" type="slidenum">
              <a:rPr lang="en-US" smtClean="0"/>
              <a:t>‹#›</a:t>
            </a:fld>
            <a:endParaRPr lang="en-US"/>
          </a:p>
        </p:txBody>
      </p:sp>
    </p:spTree>
    <p:extLst>
      <p:ext uri="{BB962C8B-B14F-4D97-AF65-F5344CB8AC3E}">
        <p14:creationId xmlns:p14="http://schemas.microsoft.com/office/powerpoint/2010/main" val="312912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who.int/features/qa/cancer-red-meat/e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phweb.bumc.bu.edu/otlt/MPH-Modules/EP/EP713_RandomError/EP713_RandomError4.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Quantitative Biological Research with Python (92847)</a:t>
            </a:r>
          </a:p>
        </p:txBody>
      </p:sp>
      <p:sp>
        <p:nvSpPr>
          <p:cNvPr id="3" name="Subtitle 2"/>
          <p:cNvSpPr>
            <a:spLocks noGrp="1"/>
          </p:cNvSpPr>
          <p:nvPr>
            <p:ph type="subTitle" idx="1"/>
          </p:nvPr>
        </p:nvSpPr>
        <p:spPr>
          <a:xfrm>
            <a:off x="1524000" y="4041654"/>
            <a:ext cx="9144000" cy="1655762"/>
          </a:xfrm>
        </p:spPr>
        <p:txBody>
          <a:bodyPr/>
          <a:lstStyle/>
          <a:p>
            <a:r>
              <a:rPr lang="en-US" dirty="0"/>
              <a:t>TA 10 – Statistics</a:t>
            </a:r>
          </a:p>
        </p:txBody>
      </p:sp>
    </p:spTree>
    <p:extLst>
      <p:ext uri="{BB962C8B-B14F-4D97-AF65-F5344CB8AC3E}">
        <p14:creationId xmlns:p14="http://schemas.microsoft.com/office/powerpoint/2010/main" val="2527496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391A43-5420-1E4B-B8B4-47B26195C8D4}"/>
              </a:ext>
            </a:extLst>
          </p:cNvPr>
          <p:cNvSpPr>
            <a:spLocks noGrp="1"/>
          </p:cNvSpPr>
          <p:nvPr>
            <p:ph type="title"/>
          </p:nvPr>
        </p:nvSpPr>
        <p:spPr/>
        <p:txBody>
          <a:bodyPr/>
          <a:lstStyle/>
          <a:p>
            <a:pPr algn="ctr"/>
            <a:r>
              <a:rPr lang="en-US" dirty="0"/>
              <a:t>More generally,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32F20750-700C-184C-B557-6030D1BD2510}"/>
                  </a:ext>
                </a:extLst>
              </p:cNvPr>
              <p:cNvSpPr>
                <a:spLocks noGrp="1"/>
              </p:cNvSpPr>
              <p:nvPr>
                <p:ph idx="1"/>
              </p:nvPr>
            </p:nvSpPr>
            <p:spPr/>
            <p:txBody>
              <a:bodyPr/>
              <a:lstStyle/>
              <a:p>
                <a:r>
                  <a:rPr lang="en-US" dirty="0" smtClean="0"/>
                  <a:t>All statistical tests assume a probabilistic model under the null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smtClean="0"/>
                  <a:t> (e.g., binomial distribution for coin flipping).</a:t>
                </a:r>
              </a:p>
              <a:p>
                <a:r>
                  <a:rPr lang="en-US" dirty="0"/>
                  <a:t>We collect data relevant to the </a:t>
                </a:r>
                <a:r>
                  <a:rPr lang="en-US" dirty="0" smtClean="0"/>
                  <a:t>model, </a:t>
                </a:r>
                <a:r>
                  <a:rPr lang="en-US" dirty="0"/>
                  <a:t>and see how likely it is according to the </a:t>
                </a:r>
                <a:r>
                  <a:rPr lang="en-US" dirty="0" smtClean="0"/>
                  <a:t>model – </a:t>
                </a:r>
                <a:r>
                  <a:rPr lang="en-US" dirty="0"/>
                  <a:t>this is the </a:t>
                </a:r>
                <a:r>
                  <a:rPr lang="en-US" b="1" dirty="0"/>
                  <a:t>p-value</a:t>
                </a:r>
                <a:r>
                  <a:rPr lang="en-US" dirty="0"/>
                  <a:t>.</a:t>
                </a:r>
              </a:p>
              <a:p>
                <a:r>
                  <a:rPr lang="en-US" dirty="0"/>
                  <a:t>Intuitively, if the data is unlikely given the model, the model might be wrong.</a:t>
                </a:r>
              </a:p>
              <a:p>
                <a:pPr lvl="1"/>
                <a:r>
                  <a:rPr lang="en-US" dirty="0" smtClean="0"/>
                  <a:t>Assuming </a:t>
                </a:r>
                <a:r>
                  <a:rPr lang="en-US" dirty="0"/>
                  <a:t>the data is </a:t>
                </a:r>
                <a:r>
                  <a:rPr lang="en-US" dirty="0" smtClean="0"/>
                  <a:t>correct</a:t>
                </a:r>
                <a:endParaRPr lang="en-US" dirty="0"/>
              </a:p>
            </p:txBody>
          </p:sp>
        </mc:Choice>
        <mc:Fallback xmlns="">
          <p:sp>
            <p:nvSpPr>
              <p:cNvPr id="3" name="Content Placeholder 2">
                <a:extLst>
                  <a:ext uri="{FF2B5EF4-FFF2-40B4-BE49-F238E27FC236}">
                    <a16:creationId xmlns:a16="http://schemas.microsoft.com/office/drawing/2014/main" xmlns="" id="{32F20750-700C-184C-B557-6030D1BD2510}"/>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580"/>
                </a:stretch>
              </a:blipFill>
            </p:spPr>
            <p:txBody>
              <a:bodyPr/>
              <a:lstStyle/>
              <a:p>
                <a:r>
                  <a:rPr lang="en-US">
                    <a:noFill/>
                  </a:rPr>
                  <a:t> </a:t>
                </a:r>
              </a:p>
            </p:txBody>
          </p:sp>
        </mc:Fallback>
      </mc:AlternateContent>
    </p:spTree>
    <p:extLst>
      <p:ext uri="{BB962C8B-B14F-4D97-AF65-F5344CB8AC3E}">
        <p14:creationId xmlns:p14="http://schemas.microsoft.com/office/powerpoint/2010/main" val="36193395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3" name="Content Placeholder 2"/>
          <p:cNvSpPr>
            <a:spLocks noGrp="1"/>
          </p:cNvSpPr>
          <p:nvPr>
            <p:ph idx="1"/>
          </p:nvPr>
        </p:nvSpPr>
        <p:spPr>
          <a:xfrm>
            <a:off x="838200" y="1825625"/>
            <a:ext cx="8025882" cy="4351338"/>
          </a:xfrm>
        </p:spPr>
        <p:txBody>
          <a:bodyPr>
            <a:normAutofit fontScale="92500" lnSpcReduction="20000"/>
          </a:bodyPr>
          <a:lstStyle/>
          <a:p>
            <a:r>
              <a:rPr lang="en-US" dirty="0"/>
              <a:t>Two numerical variables:</a:t>
            </a:r>
          </a:p>
          <a:p>
            <a:pPr lvl="1"/>
            <a:r>
              <a:rPr lang="en-US" dirty="0"/>
              <a:t>Correlation (Pearson’s or Spearman’s)</a:t>
            </a:r>
          </a:p>
          <a:p>
            <a:pPr lvl="1"/>
            <a:r>
              <a:rPr lang="en-US" dirty="0"/>
              <a:t>Regression</a:t>
            </a:r>
          </a:p>
          <a:p>
            <a:r>
              <a:rPr lang="en-US" dirty="0"/>
              <a:t>Numerical vs. categorical variable:</a:t>
            </a:r>
          </a:p>
          <a:p>
            <a:pPr lvl="1"/>
            <a:r>
              <a:rPr lang="en-US" dirty="0"/>
              <a:t>Comparing means:</a:t>
            </a:r>
          </a:p>
          <a:p>
            <a:pPr lvl="2"/>
            <a:r>
              <a:rPr lang="en-US" dirty="0"/>
              <a:t>t-test or U-test (for 2 groups)</a:t>
            </a:r>
          </a:p>
          <a:p>
            <a:pPr lvl="2"/>
            <a:r>
              <a:rPr lang="en-US" dirty="0"/>
              <a:t>ANOVA (multiple groups)</a:t>
            </a:r>
          </a:p>
          <a:p>
            <a:pPr lvl="1"/>
            <a:r>
              <a:rPr lang="en-US" dirty="0"/>
              <a:t>Comparing distributions</a:t>
            </a:r>
          </a:p>
          <a:p>
            <a:pPr lvl="2"/>
            <a:r>
              <a:rPr lang="en-US" dirty="0"/>
              <a:t>Kolmogorov-Smirnov (for 2 groups)</a:t>
            </a:r>
          </a:p>
          <a:p>
            <a:r>
              <a:rPr lang="en-US" dirty="0"/>
              <a:t>Two categorical variables:</a:t>
            </a:r>
          </a:p>
          <a:p>
            <a:pPr lvl="1"/>
            <a:r>
              <a:rPr lang="en-US" dirty="0"/>
              <a:t>OR and RR (optionally with CI)</a:t>
            </a:r>
          </a:p>
          <a:p>
            <a:pPr lvl="1"/>
            <a:r>
              <a:rPr lang="en-US" dirty="0"/>
              <a:t>Fisher’s exact (2X2 table)</a:t>
            </a:r>
          </a:p>
          <a:p>
            <a:pPr lvl="1"/>
            <a:r>
              <a:rPr lang="en-US" dirty="0"/>
              <a:t>Chi-squared (any table, under more stringent assumptions)</a:t>
            </a:r>
          </a:p>
          <a:p>
            <a:pPr lvl="2"/>
            <a:endParaRPr lang="en-US" dirty="0"/>
          </a:p>
        </p:txBody>
      </p:sp>
      <p:sp>
        <p:nvSpPr>
          <p:cNvPr id="4" name="Content Placeholder 2"/>
          <p:cNvSpPr txBox="1">
            <a:spLocks/>
          </p:cNvSpPr>
          <p:nvPr/>
        </p:nvSpPr>
        <p:spPr>
          <a:xfrm>
            <a:off x="6932644" y="1704326"/>
            <a:ext cx="442115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Multiple testing correction:</a:t>
            </a:r>
          </a:p>
          <a:p>
            <a:pPr lvl="1"/>
            <a:r>
              <a:rPr lang="en-US" sz="2000" dirty="0" err="1"/>
              <a:t>Bonferroni</a:t>
            </a:r>
            <a:r>
              <a:rPr lang="en-US" sz="2000" dirty="0"/>
              <a:t> </a:t>
            </a:r>
          </a:p>
          <a:p>
            <a:pPr lvl="1"/>
            <a:r>
              <a:rPr lang="en-US" sz="2000" dirty="0"/>
              <a:t>FDR (BH or BY)</a:t>
            </a:r>
          </a:p>
        </p:txBody>
      </p:sp>
    </p:spTree>
    <p:extLst>
      <p:ext uri="{BB962C8B-B14F-4D97-AF65-F5344CB8AC3E}">
        <p14:creationId xmlns:p14="http://schemas.microsoft.com/office/powerpoint/2010/main" val="4938647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Quiz</a:t>
            </a:r>
          </a:p>
        </p:txBody>
      </p:sp>
      <p:sp>
        <p:nvSpPr>
          <p:cNvPr id="3" name="Content Placeholder 2"/>
          <p:cNvSpPr>
            <a:spLocks noGrp="1"/>
          </p:cNvSpPr>
          <p:nvPr>
            <p:ph idx="1"/>
          </p:nvPr>
        </p:nvSpPr>
        <p:spPr/>
        <p:txBody>
          <a:bodyPr/>
          <a:lstStyle/>
          <a:p>
            <a:pPr marL="228600" lvl="1">
              <a:spcBef>
                <a:spcPts val="1000"/>
              </a:spcBef>
            </a:pPr>
            <a:r>
              <a:rPr lang="en-US" dirty="0"/>
              <a:t>What statistical test would you use to find out whether:</a:t>
            </a:r>
          </a:p>
          <a:p>
            <a:pPr marL="685800" lvl="2">
              <a:spcBef>
                <a:spcPts val="1000"/>
              </a:spcBef>
            </a:pPr>
            <a:r>
              <a:rPr lang="en-US" dirty="0"/>
              <a:t>Nucleus and cytoplasm proteins have different degradation rates</a:t>
            </a:r>
          </a:p>
          <a:p>
            <a:pPr marL="685800" lvl="2">
              <a:spcBef>
                <a:spcPts val="1000"/>
              </a:spcBef>
            </a:pPr>
            <a:r>
              <a:rPr lang="en-US" dirty="0"/>
              <a:t>Sugar consumption is associated with cardiovascular diseases</a:t>
            </a:r>
          </a:p>
          <a:p>
            <a:pPr marL="685800" lvl="2">
              <a:spcBef>
                <a:spcPts val="1000"/>
              </a:spcBef>
            </a:pPr>
            <a:r>
              <a:rPr lang="en-US" dirty="0"/>
              <a:t>Exercise is associated with life expectancy</a:t>
            </a:r>
          </a:p>
          <a:p>
            <a:pPr marL="685800" lvl="2">
              <a:spcBef>
                <a:spcPts val="1000"/>
              </a:spcBef>
            </a:pPr>
            <a:r>
              <a:rPr lang="en-US" dirty="0"/>
              <a:t>Some GO annotation terms are enriched in the list of genes associated with ALS risk</a:t>
            </a:r>
          </a:p>
          <a:p>
            <a:pPr marL="685800" lvl="2">
              <a:spcBef>
                <a:spcPts val="1000"/>
              </a:spcBef>
            </a:pPr>
            <a:r>
              <a:rPr lang="en-US" dirty="0"/>
              <a:t>Python programmers are more likely to publish highly-cited papers</a:t>
            </a:r>
          </a:p>
          <a:p>
            <a:pPr marL="685800" lvl="2">
              <a:spcBef>
                <a:spcPts val="1000"/>
              </a:spcBef>
            </a:pPr>
            <a:r>
              <a:rPr lang="en-US" dirty="0"/>
              <a:t>Daily meditation routine helps preventing psychiatric disorders</a:t>
            </a:r>
          </a:p>
        </p:txBody>
      </p:sp>
    </p:spTree>
    <p:extLst>
      <p:ext uri="{BB962C8B-B14F-4D97-AF65-F5344CB8AC3E}">
        <p14:creationId xmlns:p14="http://schemas.microsoft.com/office/powerpoint/2010/main" val="6685864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1" indent="0" algn="just">
              <a:spcBef>
                <a:spcPts val="1000"/>
              </a:spcBef>
              <a:buNone/>
            </a:pPr>
            <a:r>
              <a:rPr lang="en-US" dirty="0"/>
              <a:t>A researcher wanted to find out which genes are overexpressed in cancerous </a:t>
            </a:r>
            <a:r>
              <a:rPr lang="en-US" dirty="0" err="1"/>
              <a:t>lymphoctyes</a:t>
            </a:r>
            <a:r>
              <a:rPr lang="en-US" dirty="0"/>
              <a:t>. She RNA-</a:t>
            </a:r>
            <a:r>
              <a:rPr lang="en-US" dirty="0" err="1"/>
              <a:t>seqed</a:t>
            </a:r>
            <a:r>
              <a:rPr lang="en-US" dirty="0"/>
              <a:t> 25 samples from a healthy patient and 25 samples from a diseased patient. What statistical test should she use?</a:t>
            </a:r>
          </a:p>
        </p:txBody>
      </p:sp>
    </p:spTree>
    <p:extLst>
      <p:ext uri="{BB962C8B-B14F-4D97-AF65-F5344CB8AC3E}">
        <p14:creationId xmlns:p14="http://schemas.microsoft.com/office/powerpoint/2010/main" val="32174566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do you think of the following analyses?</a:t>
            </a:r>
          </a:p>
        </p:txBody>
      </p:sp>
      <p:sp>
        <p:nvSpPr>
          <p:cNvPr id="3" name="Content Placeholder 2"/>
          <p:cNvSpPr>
            <a:spLocks noGrp="1"/>
          </p:cNvSpPr>
          <p:nvPr>
            <p:ph idx="1"/>
          </p:nvPr>
        </p:nvSpPr>
        <p:spPr/>
        <p:txBody>
          <a:bodyPr/>
          <a:lstStyle/>
          <a:p>
            <a:pPr marL="0" indent="0" algn="just">
              <a:buNone/>
            </a:pPr>
            <a:r>
              <a:rPr lang="en-US" dirty="0"/>
              <a:t>1) A pharmaceutical company is studying the effect of a new drug in mitigating the symptoms of Alzheimer's disease. After testing a large number of patients in an RCT, t-test found a very significant association (p = 2.4E</a:t>
            </a:r>
            <a:r>
              <a:rPr lang="en-US" baseline="30000" dirty="0"/>
              <a:t>-11</a:t>
            </a:r>
            <a:r>
              <a:rPr lang="en-US" dirty="0"/>
              <a:t>) between administration of the drug and success in cognitive tasks. Impressed by the effectiveness of the drug, the company’s board of directors decides to further fund the research project.</a:t>
            </a:r>
          </a:p>
        </p:txBody>
      </p:sp>
    </p:spTree>
    <p:extLst>
      <p:ext uri="{BB962C8B-B14F-4D97-AF65-F5344CB8AC3E}">
        <p14:creationId xmlns:p14="http://schemas.microsoft.com/office/powerpoint/2010/main" val="17814434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just">
              <a:buNone/>
            </a:pPr>
            <a:r>
              <a:rPr lang="en-US" dirty="0"/>
              <a:t>2) A lab studies the effects of sugar-rich vs. fat-rich diets on mice. They designed a study where 10 mice were randomly divided into two groups of sugar- and fat-rich diets. During 5 days of experiment, several physiological measurements were taken from the mice, ending up with a total of 50 samples. After examining all taken measurements, they found, using t-test, that fat-rich diet is significantly associated (p = 3.2E</a:t>
            </a:r>
            <a:r>
              <a:rPr lang="en-US" baseline="30000" dirty="0"/>
              <a:t>-3</a:t>
            </a:r>
            <a:r>
              <a:rPr lang="en-US" dirty="0"/>
              <a:t>) with elevated blood pressure.</a:t>
            </a:r>
          </a:p>
        </p:txBody>
      </p:sp>
    </p:spTree>
    <p:extLst>
      <p:ext uri="{BB962C8B-B14F-4D97-AF65-F5344CB8AC3E}">
        <p14:creationId xmlns:p14="http://schemas.microsoft.com/office/powerpoint/2010/main" val="3396038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3) A student wanted to find out whether proteins with PDZ domains are likely to have other domains as well. She built a contingency table with two columns (presence or absence of PDZ) and hundreds of rows for other domains, each cell counting the number of proteins with that combination. She iterated through the rows and ran Fisher’s exact test for each of the domains. She adjusted the p-values for multiple testing using FDR and found several significant domains.</a:t>
            </a:r>
          </a:p>
        </p:txBody>
      </p:sp>
    </p:spTree>
    <p:extLst>
      <p:ext uri="{BB962C8B-B14F-4D97-AF65-F5344CB8AC3E}">
        <p14:creationId xmlns:p14="http://schemas.microsoft.com/office/powerpoint/2010/main" val="41162434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4) A student wanted to determine whether 182 genes, predicted as targets of a specific </a:t>
            </a:r>
            <a:r>
              <a:rPr lang="en-US" dirty="0" err="1"/>
              <a:t>miRNA</a:t>
            </a:r>
            <a:r>
              <a:rPr lang="en-US" dirty="0"/>
              <a:t>, are associated with specific tissues. He built a contingency table for all human genes, with two columns (targets vs. non-targets) and a row for each tissue. He ran chi-squared test, after validating the expected frequencies were appropriate, and found an association.</a:t>
            </a:r>
          </a:p>
        </p:txBody>
      </p:sp>
    </p:spTree>
    <p:extLst>
      <p:ext uri="{BB962C8B-B14F-4D97-AF65-F5344CB8AC3E}">
        <p14:creationId xmlns:p14="http://schemas.microsoft.com/office/powerpoint/2010/main" val="19599799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5) A researcher wanted to know if protein phosphorylation is associated with cellular localization of proteins. She built a 2X2 contingency table with rows corresponding to phosphorylation status (phosphorylated or not) and columns corresponding to protein localization (nuclear protein or not). She iterated through all the reviewed </a:t>
            </a:r>
            <a:r>
              <a:rPr lang="en-US" dirty="0" err="1"/>
              <a:t>UniProt</a:t>
            </a:r>
            <a:r>
              <a:rPr lang="en-US" dirty="0"/>
              <a:t> records of Eukaryotes, and for each record iterated over its sequence. For each amino-acid, she increased the value of the corresponding cell in her table. In the end she ran Fisher’s exact test, and after obtaining a significant result, concluded that nuclear proteins have a tendency to undergo phosphorylation. </a:t>
            </a:r>
          </a:p>
        </p:txBody>
      </p:sp>
    </p:spTree>
    <p:extLst>
      <p:ext uri="{BB962C8B-B14F-4D97-AF65-F5344CB8AC3E}">
        <p14:creationId xmlns:p14="http://schemas.microsoft.com/office/powerpoint/2010/main" val="35272329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a:xfrm>
            <a:off x="838200" y="1825625"/>
            <a:ext cx="10515600" cy="4351338"/>
          </a:xfrm>
        </p:spPr>
        <p:txBody>
          <a:bodyPr/>
          <a:lstStyle/>
          <a:p>
            <a:pPr marL="0" indent="0">
              <a:buNone/>
            </a:pPr>
            <a:r>
              <a:rPr lang="en-US" sz="4400" dirty="0"/>
              <a:t>As a researcher, YOU</a:t>
            </a:r>
            <a:r>
              <a:rPr lang="en-US" sz="4400" b="1" dirty="0"/>
              <a:t> </a:t>
            </a:r>
            <a:r>
              <a:rPr lang="en-US" sz="4400" dirty="0"/>
              <a:t>are the defender of the null hypothesis!</a:t>
            </a:r>
            <a:endParaRPr lang="en-US" strike="sngStrike" dirty="0"/>
          </a:p>
        </p:txBody>
      </p:sp>
      <p:pic>
        <p:nvPicPr>
          <p:cNvPr id="1026" name="Picture 2" descr="http://vignette3.wikia.nocookie.net/assassinscreed/images/6/6b/Knight-concept-art.jpg/revision/latest?cb=20120831203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349" y="2525917"/>
            <a:ext cx="3169924" cy="417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1778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That was just in a nutshell</a:t>
            </a:r>
          </a:p>
        </p:txBody>
      </p:sp>
      <p:sp>
        <p:nvSpPr>
          <p:cNvPr id="3" name="Content Placeholder 2"/>
          <p:cNvSpPr>
            <a:spLocks noGrp="1"/>
          </p:cNvSpPr>
          <p:nvPr>
            <p:ph idx="1"/>
          </p:nvPr>
        </p:nvSpPr>
        <p:spPr/>
        <p:txBody>
          <a:bodyPr/>
          <a:lstStyle/>
          <a:p>
            <a:pPr marL="228600" lvl="1">
              <a:spcBef>
                <a:spcPts val="1000"/>
              </a:spcBef>
            </a:pPr>
            <a:r>
              <a:rPr lang="en-US" dirty="0"/>
              <a:t>There’s really an abundance of useful statistical tests and theory</a:t>
            </a:r>
          </a:p>
          <a:p>
            <a:pPr marL="228600" lvl="1">
              <a:spcBef>
                <a:spcPts val="1000"/>
              </a:spcBef>
            </a:pPr>
            <a:r>
              <a:rPr lang="en-US" dirty="0"/>
              <a:t>If you are uncertain about how to analyze something properly and you can’t find good answers online, consult an expert</a:t>
            </a:r>
          </a:p>
        </p:txBody>
      </p:sp>
    </p:spTree>
    <p:extLst>
      <p:ext uri="{BB962C8B-B14F-4D97-AF65-F5344CB8AC3E}">
        <p14:creationId xmlns:p14="http://schemas.microsoft.com/office/powerpoint/2010/main" val="4216878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05718" y="3066896"/>
            <a:ext cx="6698153" cy="3804552"/>
          </a:xfrm>
          <a:prstGeom prst="rect">
            <a:avLst/>
          </a:prstGeom>
        </p:spPr>
      </p:pic>
      <p:sp>
        <p:nvSpPr>
          <p:cNvPr id="2" name="Title 1"/>
          <p:cNvSpPr>
            <a:spLocks noGrp="1"/>
          </p:cNvSpPr>
          <p:nvPr>
            <p:ph type="title"/>
          </p:nvPr>
        </p:nvSpPr>
        <p:spPr/>
        <p:txBody>
          <a:bodyPr/>
          <a:lstStyle/>
          <a:p>
            <a:pPr algn="ctr"/>
            <a:r>
              <a:rPr lang="en-US" dirty="0"/>
              <a:t>What does p-value actually mean?</a:t>
            </a:r>
          </a:p>
        </p:txBody>
      </p:sp>
      <p:sp>
        <p:nvSpPr>
          <p:cNvPr id="3" name="Content Placeholder 2"/>
          <p:cNvSpPr>
            <a:spLocks noGrp="1"/>
          </p:cNvSpPr>
          <p:nvPr>
            <p:ph idx="1"/>
          </p:nvPr>
        </p:nvSpPr>
        <p:spPr>
          <a:xfrm>
            <a:off x="838200" y="1825625"/>
            <a:ext cx="10515600" cy="2076419"/>
          </a:xfrm>
        </p:spPr>
        <p:txBody>
          <a:bodyPr/>
          <a:lstStyle/>
          <a:p>
            <a:r>
              <a:rPr lang="en-US" dirty="0"/>
              <a:t>It is merely a probability calculation of how likely observations are </a:t>
            </a:r>
            <a:r>
              <a:rPr lang="en-US" u="sng" dirty="0"/>
              <a:t>given</a:t>
            </a:r>
            <a:r>
              <a:rPr lang="en-US" dirty="0"/>
              <a:t> the </a:t>
            </a:r>
            <a:r>
              <a:rPr lang="en-US" b="1" dirty="0"/>
              <a:t>null</a:t>
            </a:r>
            <a:r>
              <a:rPr lang="en-US" dirty="0"/>
              <a:t> </a:t>
            </a:r>
            <a:r>
              <a:rPr lang="en-US" b="1" dirty="0"/>
              <a:t>hypothesis/model</a:t>
            </a:r>
            <a:r>
              <a:rPr lang="en-US" dirty="0"/>
              <a:t>.</a:t>
            </a:r>
          </a:p>
          <a:p>
            <a:pPr marL="742950" lvl="1" indent="-285750"/>
            <a:r>
              <a:rPr lang="en-US" dirty="0"/>
              <a:t>To be precise: how likely are any results that are </a:t>
            </a:r>
            <a:r>
              <a:rPr lang="en-US" dirty="0">
                <a:solidFill>
                  <a:srgbClr val="FF0000"/>
                </a:solidFill>
              </a:rPr>
              <a:t>at least as extreme </a:t>
            </a:r>
            <a:r>
              <a:rPr lang="en-US" dirty="0"/>
              <a:t>as</a:t>
            </a:r>
            <a:r>
              <a:rPr lang="en-US" dirty="0">
                <a:solidFill>
                  <a:srgbClr val="FF0000"/>
                </a:solidFill>
              </a:rPr>
              <a:t> </a:t>
            </a:r>
            <a:r>
              <a:rPr lang="en-US" dirty="0"/>
              <a:t>the observations</a:t>
            </a:r>
          </a:p>
          <a:p>
            <a:pPr marL="742950" lvl="1" indent="-285750"/>
            <a:r>
              <a:rPr lang="en-US" dirty="0"/>
              <a:t>one- vs. two-tailed tests</a:t>
            </a:r>
          </a:p>
          <a:p>
            <a:pPr marL="285750" indent="-285750"/>
            <a:endParaRPr lang="en-US" dirty="0"/>
          </a:p>
          <a:p>
            <a:endParaRPr lang="en-US" dirty="0"/>
          </a:p>
        </p:txBody>
      </p:sp>
    </p:spTree>
    <p:extLst>
      <p:ext uri="{BB962C8B-B14F-4D97-AF65-F5344CB8AC3E}">
        <p14:creationId xmlns:p14="http://schemas.microsoft.com/office/powerpoint/2010/main" val="35707002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Relevant subjects we didn’t really discuss</a:t>
            </a:r>
          </a:p>
        </p:txBody>
      </p:sp>
      <p:sp>
        <p:nvSpPr>
          <p:cNvPr id="3" name="Content Placeholder 2"/>
          <p:cNvSpPr>
            <a:spLocks noGrp="1"/>
          </p:cNvSpPr>
          <p:nvPr>
            <p:ph idx="1"/>
          </p:nvPr>
        </p:nvSpPr>
        <p:spPr/>
        <p:txBody>
          <a:bodyPr>
            <a:normAutofit fontScale="92500" lnSpcReduction="10000"/>
          </a:bodyPr>
          <a:lstStyle/>
          <a:p>
            <a:r>
              <a:rPr lang="en-US" dirty="0" smtClean="0"/>
              <a:t>Multivariate analysis (more than two variables)</a:t>
            </a:r>
          </a:p>
          <a:p>
            <a:pPr lvl="1"/>
            <a:r>
              <a:rPr lang="en-US" dirty="0" smtClean="0"/>
              <a:t>We will talk about it in the next lesson</a:t>
            </a:r>
          </a:p>
          <a:p>
            <a:r>
              <a:rPr lang="en-US" dirty="0" smtClean="0"/>
              <a:t>Causal </a:t>
            </a:r>
            <a:r>
              <a:rPr lang="en-US" dirty="0"/>
              <a:t>inference</a:t>
            </a:r>
          </a:p>
          <a:p>
            <a:pPr lvl="1"/>
            <a:r>
              <a:rPr lang="en-US" dirty="0"/>
              <a:t>“The Book of Why” by Judea Pearl is highly recommended</a:t>
            </a:r>
          </a:p>
          <a:p>
            <a:r>
              <a:rPr lang="en-US" dirty="0"/>
              <a:t>Information theory</a:t>
            </a:r>
          </a:p>
          <a:p>
            <a:pPr lvl="1"/>
            <a:r>
              <a:rPr lang="en-US" dirty="0"/>
              <a:t>Provides a different perspective </a:t>
            </a:r>
            <a:r>
              <a:rPr lang="en-US" dirty="0" smtClean="0"/>
              <a:t>to </a:t>
            </a:r>
            <a:r>
              <a:rPr lang="en-US" dirty="0"/>
              <a:t>describe data and distributions (e.g. entropy, mutual information, KL divergence)</a:t>
            </a:r>
          </a:p>
          <a:p>
            <a:r>
              <a:rPr lang="en-US" dirty="0"/>
              <a:t>Machine learning</a:t>
            </a:r>
          </a:p>
          <a:p>
            <a:pPr lvl="1"/>
            <a:r>
              <a:rPr lang="en-US" dirty="0"/>
              <a:t>Predictive </a:t>
            </a:r>
            <a:r>
              <a:rPr lang="en-US" dirty="0" smtClean="0"/>
              <a:t>models, clustering, etc.</a:t>
            </a:r>
            <a:endParaRPr lang="en-US" dirty="0"/>
          </a:p>
          <a:p>
            <a:pPr lvl="1"/>
            <a:r>
              <a:rPr lang="en-US" dirty="0"/>
              <a:t>Python is </a:t>
            </a:r>
            <a:r>
              <a:rPr lang="en-US" dirty="0" smtClean="0"/>
              <a:t>the dominant ecosystem </a:t>
            </a:r>
            <a:r>
              <a:rPr lang="en-US" dirty="0"/>
              <a:t>in this domain (e.g. </a:t>
            </a:r>
            <a:r>
              <a:rPr lang="en-US" dirty="0" err="1"/>
              <a:t>scikit</a:t>
            </a:r>
            <a:r>
              <a:rPr lang="en-US" dirty="0"/>
              <a:t>-learn)</a:t>
            </a:r>
          </a:p>
          <a:p>
            <a:pPr lvl="1"/>
            <a:r>
              <a:rPr lang="en-US" dirty="0"/>
              <a:t>Tons of courses and online tutorials</a:t>
            </a:r>
          </a:p>
        </p:txBody>
      </p:sp>
    </p:spTree>
    <p:extLst>
      <p:ext uri="{BB962C8B-B14F-4D97-AF65-F5344CB8AC3E}">
        <p14:creationId xmlns:p14="http://schemas.microsoft.com/office/powerpoint/2010/main" val="425909671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t>“While it is easy to lie with statistics, it is even easier to lie without them”</a:t>
            </a:r>
          </a:p>
          <a:p>
            <a:pPr marL="0" indent="0">
              <a:buNone/>
            </a:pPr>
            <a:r>
              <a:rPr lang="en-US" dirty="0"/>
              <a:t>	-- Frederick </a:t>
            </a:r>
            <a:r>
              <a:rPr lang="en-US" dirty="0" err="1"/>
              <a:t>Mosteller</a:t>
            </a:r>
            <a:endParaRPr lang="en-US" strike="sngStrike" dirty="0"/>
          </a:p>
        </p:txBody>
      </p:sp>
    </p:spTree>
    <p:extLst>
      <p:ext uri="{BB962C8B-B14F-4D97-AF65-F5344CB8AC3E}">
        <p14:creationId xmlns:p14="http://schemas.microsoft.com/office/powerpoint/2010/main" val="3443433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p-value is </a:t>
            </a:r>
            <a:r>
              <a:rPr lang="en-US" b="1" dirty="0"/>
              <a:t>NOT</a:t>
            </a:r>
            <a:r>
              <a:rPr lang="en-US" dirty="0"/>
              <a:t>:</a:t>
            </a:r>
          </a:p>
        </p:txBody>
      </p:sp>
      <p:sp>
        <p:nvSpPr>
          <p:cNvPr id="3" name="Content Placeholder 2"/>
          <p:cNvSpPr>
            <a:spLocks noGrp="1"/>
          </p:cNvSpPr>
          <p:nvPr>
            <p:ph idx="1"/>
          </p:nvPr>
        </p:nvSpPr>
        <p:spPr>
          <a:xfrm>
            <a:off x="838200" y="1825625"/>
            <a:ext cx="11157642" cy="1542264"/>
          </a:xfrm>
        </p:spPr>
        <p:txBody>
          <a:bodyPr>
            <a:noAutofit/>
          </a:bodyPr>
          <a:lstStyle/>
          <a:p>
            <a:r>
              <a:rPr lang="en-US" dirty="0"/>
              <a:t>A measure for how correct your theory is (low p-values don’t mean your alternative theory is true; high values definitely don’t mean the null hypothesis is true)</a:t>
            </a:r>
          </a:p>
          <a:p>
            <a:r>
              <a:rPr lang="en-US" dirty="0"/>
              <a:t>A measure for the strength of an association (with big enough dataset, even the weakest association will become very significant)</a:t>
            </a:r>
          </a:p>
          <a:p>
            <a:endParaRPr lang="en-US" dirty="0"/>
          </a:p>
        </p:txBody>
      </p:sp>
      <p:sp>
        <p:nvSpPr>
          <p:cNvPr id="5" name="TextBox 4"/>
          <p:cNvSpPr txBox="1"/>
          <p:nvPr/>
        </p:nvSpPr>
        <p:spPr>
          <a:xfrm>
            <a:off x="838200" y="3558016"/>
            <a:ext cx="6945573" cy="615553"/>
          </a:xfrm>
          <a:prstGeom prst="rect">
            <a:avLst/>
          </a:prstGeom>
          <a:noFill/>
        </p:spPr>
        <p:txBody>
          <a:bodyPr wrap="square" rtlCol="0">
            <a:spAutoFit/>
          </a:bodyPr>
          <a:lstStyle/>
          <a:p>
            <a:pPr marL="742950" lvl="1" indent="-285750">
              <a:buFont typeface="Arial" panose="020B0604020202020204" pitchFamily="34" charset="0"/>
              <a:buChar char="•"/>
            </a:pPr>
            <a:endParaRPr lang="en-US" sz="1700" dirty="0"/>
          </a:p>
          <a:p>
            <a:endParaRPr lang="en-US" sz="1700" dirty="0"/>
          </a:p>
        </p:txBody>
      </p:sp>
      <p:pic>
        <p:nvPicPr>
          <p:cNvPr id="1026" name="Picture 2" descr="https://thepublicationplan.files.wordpress.com/2016/03/pvalue.jpg?w=500&amp;h=330&amp;cro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694" y="4241631"/>
            <a:ext cx="2868282" cy="189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8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3E85E-D347-3547-B43B-908907910411}"/>
              </a:ext>
            </a:extLst>
          </p:cNvPr>
          <p:cNvSpPr>
            <a:spLocks noGrp="1"/>
          </p:cNvSpPr>
          <p:nvPr>
            <p:ph type="title"/>
          </p:nvPr>
        </p:nvSpPr>
        <p:spPr/>
        <p:txBody>
          <a:bodyPr/>
          <a:lstStyle/>
          <a:p>
            <a:pPr algn="ctr"/>
            <a:r>
              <a:rPr lang="en-US" dirty="0"/>
              <a:t>The case of mammograms</a:t>
            </a:r>
          </a:p>
        </p:txBody>
      </p:sp>
      <p:sp>
        <p:nvSpPr>
          <p:cNvPr id="3" name="Content Placeholder 2">
            <a:extLst>
              <a:ext uri="{FF2B5EF4-FFF2-40B4-BE49-F238E27FC236}">
                <a16:creationId xmlns:a16="http://schemas.microsoft.com/office/drawing/2014/main" xmlns="" id="{42DD7C5B-F351-3C44-B5FF-2B738F2AAC09}"/>
              </a:ext>
            </a:extLst>
          </p:cNvPr>
          <p:cNvSpPr>
            <a:spLocks noGrp="1"/>
          </p:cNvSpPr>
          <p:nvPr>
            <p:ph idx="1"/>
          </p:nvPr>
        </p:nvSpPr>
        <p:spPr/>
        <p:txBody>
          <a:bodyPr/>
          <a:lstStyle/>
          <a:p>
            <a:r>
              <a:rPr lang="en-US" dirty="0"/>
              <a:t>The incidence of breast cancer (among 40 year old women) is 0.13%.</a:t>
            </a:r>
          </a:p>
          <a:p>
            <a:r>
              <a:rPr lang="en-US" dirty="0"/>
              <a:t>A mammogram test has a </a:t>
            </a:r>
            <a:r>
              <a:rPr lang="en-US" b="1" dirty="0"/>
              <a:t>sensitivity</a:t>
            </a:r>
            <a:r>
              <a:rPr lang="en-US" dirty="0"/>
              <a:t> of 75% and </a:t>
            </a:r>
            <a:r>
              <a:rPr lang="en-US" b="1" dirty="0"/>
              <a:t>specificity</a:t>
            </a:r>
            <a:r>
              <a:rPr lang="en-US" dirty="0"/>
              <a:t> of 88%.</a:t>
            </a:r>
          </a:p>
          <a:p>
            <a:pPr lvl="1"/>
            <a:r>
              <a:rPr lang="en-US" dirty="0"/>
              <a:t>If you have the disease, the test will come up positive 75% of the time.</a:t>
            </a:r>
          </a:p>
          <a:p>
            <a:pPr lvl="1"/>
            <a:r>
              <a:rPr lang="en-US" dirty="0"/>
              <a:t>If you don’t have it, it will come up negative 88% of the time. </a:t>
            </a:r>
          </a:p>
          <a:p>
            <a:r>
              <a:rPr lang="en-US" dirty="0"/>
              <a:t>If a woman undertakes</a:t>
            </a:r>
            <a:r>
              <a:rPr lang="ru-RU" dirty="0"/>
              <a:t> </a:t>
            </a:r>
            <a:r>
              <a:rPr lang="en-US" dirty="0"/>
              <a:t>a mammogram and gets a positive result, what is the probability that she has breast cancer?</a:t>
            </a:r>
          </a:p>
        </p:txBody>
      </p:sp>
    </p:spTree>
    <p:extLst>
      <p:ext uri="{BB962C8B-B14F-4D97-AF65-F5344CB8AC3E}">
        <p14:creationId xmlns:p14="http://schemas.microsoft.com/office/powerpoint/2010/main" val="38739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4C7AB7-A0BF-7F4A-82FF-BD177A3E7AFC}"/>
              </a:ext>
            </a:extLst>
          </p:cNvPr>
          <p:cNvSpPr>
            <a:spLocks noGrp="1"/>
          </p:cNvSpPr>
          <p:nvPr>
            <p:ph type="title"/>
          </p:nvPr>
        </p:nvSpPr>
        <p:spPr/>
        <p:txBody>
          <a:bodyPr/>
          <a:lstStyle/>
          <a:p>
            <a:pPr algn="ctr"/>
            <a:r>
              <a:rPr lang="en-US" dirty="0"/>
              <a:t>Let’s formalize it in the language of p-values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8497866-FD5E-1344-915B-68F35E4B427A}"/>
                  </a:ext>
                </a:extLst>
              </p:cNvPr>
              <p:cNvSpPr>
                <a:spLocks noGrp="1"/>
              </p:cNvSpPr>
              <p:nvPr>
                <p:ph idx="1"/>
              </p:nvPr>
            </p:nvSpPr>
            <p:spPr/>
            <p:txBody>
              <a:bodyPr>
                <a:normAutofit/>
              </a:bodyPr>
              <a:lstStyle/>
              <a:p>
                <a:r>
                  <a:rPr lang="en-US" sz="3200" dirty="0" smtClean="0"/>
                  <a:t>H</a:t>
                </a:r>
                <a:r>
                  <a:rPr lang="en-US" sz="3200" baseline="-25000" dirty="0"/>
                  <a:t>0</a:t>
                </a:r>
                <a:r>
                  <a:rPr lang="en-US" sz="3200" dirty="0"/>
                  <a:t>: The woman is healthy; H</a:t>
                </a:r>
                <a:r>
                  <a:rPr lang="en-US" sz="3200" baseline="-25000" dirty="0"/>
                  <a:t>1</a:t>
                </a:r>
                <a:r>
                  <a:rPr lang="en-US" sz="3200" dirty="0"/>
                  <a:t>: She has breast cancer.</a:t>
                </a:r>
              </a:p>
              <a:p>
                <a:r>
                  <a:rPr lang="en-US" sz="3200" b="1" dirty="0"/>
                  <a:t>Specificity</a:t>
                </a:r>
                <a:r>
                  <a:rPr lang="en-US" sz="3200" dirty="0"/>
                  <a:t> is </a:t>
                </a:r>
                <a14:m>
                  <m:oMath xmlns:m="http://schemas.openxmlformats.org/officeDocument/2006/math">
                    <m:r>
                      <a:rPr lang="en-US" sz="3200" b="0" i="1" smtClean="0">
                        <a:latin typeface="Cambria Math" panose="02040503050406030204" pitchFamily="18" charset="0"/>
                      </a:rPr>
                      <m:t>𝑃</m:t>
                    </m:r>
                    <m:d>
                      <m:dPr>
                        <m:sep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𝑛𝑒𝑔𝑎𝑡𝑖𝑣𝑒</m:t>
                        </m:r>
                        <m:r>
                          <a:rPr lang="en-US" sz="3200" b="0" i="1" smtClean="0">
                            <a:latin typeface="Cambria Math" panose="02040503050406030204" pitchFamily="18" charset="0"/>
                          </a:rPr>
                          <m:t> </m:t>
                        </m:r>
                        <m:r>
                          <a:rPr lang="en-US" sz="3200" b="0" i="1" smtClean="0">
                            <a:latin typeface="Cambria Math" panose="02040503050406030204" pitchFamily="18" charset="0"/>
                          </a:rPr>
                          <m:t>𝑡𝑒𝑠𝑡</m:t>
                        </m:r>
                        <m:r>
                          <a:rPr lang="en-US" sz="3200" b="0" i="1" smtClean="0">
                            <a:latin typeface="Cambria Math" panose="02040503050406030204" pitchFamily="18" charset="0"/>
                          </a:rPr>
                          <m:t> </m:t>
                        </m:r>
                        <m:r>
                          <a:rPr lang="en-US" sz="3200" b="0" i="1" smtClean="0">
                            <a:latin typeface="Cambria Math" panose="02040503050406030204" pitchFamily="18" charset="0"/>
                          </a:rPr>
                          <m:t>𝑟𝑒𝑠𝑢𝑙𝑡</m:t>
                        </m:r>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𝐻</m:t>
                            </m:r>
                          </m:e>
                          <m:sub>
                            <m:r>
                              <a:rPr lang="en-US" sz="3200" b="0" i="1" smtClean="0">
                                <a:latin typeface="Cambria Math" panose="02040503050406030204" pitchFamily="18" charset="0"/>
                              </a:rPr>
                              <m:t>0</m:t>
                            </m:r>
                          </m:sub>
                        </m:sSub>
                      </m:e>
                    </m:d>
                    <m:r>
                      <a:rPr lang="en-US" sz="3200" b="0" i="1" smtClean="0">
                        <a:latin typeface="Cambria Math" panose="02040503050406030204" pitchFamily="18" charset="0"/>
                      </a:rPr>
                      <m:t>=0.88</m:t>
                    </m:r>
                  </m:oMath>
                </a14:m>
                <a:endParaRPr lang="en-US" sz="3200" b="0" dirty="0"/>
              </a:p>
              <a:p>
                <a:r>
                  <a:rPr lang="en-US" sz="3200" dirty="0"/>
                  <a:t>So in our-case</a:t>
                </a:r>
                <a:r>
                  <a:rPr lang="en-US" sz="3200" dirty="0" smtClean="0"/>
                  <a:t>, </a:t>
                </a:r>
                <a14:m>
                  <m:oMath xmlns:m="http://schemas.openxmlformats.org/officeDocument/2006/math">
                    <m:r>
                      <a:rPr lang="en-US" sz="3200" i="1" dirty="0" smtClean="0">
                        <a:latin typeface="Cambria Math" panose="02040503050406030204" pitchFamily="18" charset="0"/>
                      </a:rPr>
                      <m:t>𝑝</m:t>
                    </m:r>
                    <m:r>
                      <a:rPr lang="en-US" sz="3200" i="1" dirty="0" smtClean="0">
                        <a:latin typeface="Cambria Math" panose="02040503050406030204" pitchFamily="18" charset="0"/>
                      </a:rPr>
                      <m:t>=0.12</m:t>
                    </m:r>
                  </m:oMath>
                </a14:m>
                <a:r>
                  <a:rPr lang="en-US" sz="3200" dirty="0" smtClean="0"/>
                  <a:t> (if we see a positive result).</a:t>
                </a:r>
                <a:endParaRPr lang="en-US" sz="3200" dirty="0"/>
              </a:p>
              <a:p>
                <a:pPr marL="228600" lvl="1">
                  <a:spcBef>
                    <a:spcPts val="1000"/>
                  </a:spcBef>
                </a:pPr>
                <a:r>
                  <a:rPr lang="en-US" sz="2800" dirty="0"/>
                  <a:t>W</a:t>
                </a:r>
                <a:r>
                  <a:rPr lang="en-US" sz="2800" dirty="0" smtClean="0"/>
                  <a:t>hat </a:t>
                </a:r>
                <a:r>
                  <a:rPr lang="en-US" sz="2800" dirty="0"/>
                  <a:t>is the probability of breast </a:t>
                </a:r>
                <a:r>
                  <a:rPr lang="en-US" sz="2800" dirty="0" smtClean="0"/>
                  <a:t>cancer then?</a:t>
                </a:r>
              </a:p>
            </p:txBody>
          </p:sp>
        </mc:Choice>
        <mc:Fallback xmlns="">
          <p:sp>
            <p:nvSpPr>
              <p:cNvPr id="3" name="Content Placeholder 2">
                <a:extLst>
                  <a:ext uri="{FF2B5EF4-FFF2-40B4-BE49-F238E27FC236}">
                    <a16:creationId xmlns:a16="http://schemas.microsoft.com/office/drawing/2014/main" xmlns:a14="http://schemas.microsoft.com/office/drawing/2010/main" xmlns="" id="{D8497866-FD5E-1344-915B-68F35E4B427A}"/>
                  </a:ext>
                </a:extLst>
              </p:cNvPr>
              <p:cNvSpPr>
                <a:spLocks noGrp="1" noRot="1" noChangeAspect="1" noMove="1" noResize="1" noEditPoints="1" noAdjustHandles="1" noChangeArrowheads="1" noChangeShapeType="1" noTextEdit="1"/>
              </p:cNvSpPr>
              <p:nvPr>
                <p:ph idx="1"/>
              </p:nvPr>
            </p:nvSpPr>
            <p:spPr>
              <a:blipFill rotWithShape="0">
                <a:blip r:embed="rId2"/>
                <a:stretch>
                  <a:fillRect l="-1333" t="-2941"/>
                </a:stretch>
              </a:blipFill>
            </p:spPr>
            <p:txBody>
              <a:bodyPr/>
              <a:lstStyle/>
              <a:p>
                <a:r>
                  <a:rPr lang="en-US">
                    <a:noFill/>
                  </a:rPr>
                  <a:t> </a:t>
                </a:r>
              </a:p>
            </p:txBody>
          </p:sp>
        </mc:Fallback>
      </mc:AlternateContent>
    </p:spTree>
    <p:extLst>
      <p:ext uri="{BB962C8B-B14F-4D97-AF65-F5344CB8AC3E}">
        <p14:creationId xmlns:p14="http://schemas.microsoft.com/office/powerpoint/2010/main" val="458531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7818BFD-7DA5-F441-A721-1E0BE0235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657" y="0"/>
            <a:ext cx="6792686"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17A6A86A-61C5-1C41-B26C-65B0AD4AFDDE}"/>
                  </a:ext>
                </a:extLst>
              </p:cNvPr>
              <p:cNvSpPr txBox="1"/>
              <p:nvPr/>
            </p:nvSpPr>
            <p:spPr>
              <a:xfrm>
                <a:off x="9492343" y="5905012"/>
                <a:ext cx="2694969" cy="7923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𝟑</m:t>
                          </m:r>
                        </m:num>
                        <m:den>
                          <m:r>
                            <a:rPr lang="en-US" sz="2400" b="1" i="1" smtClean="0">
                              <a:solidFill>
                                <a:srgbClr val="FF0000"/>
                              </a:solidFill>
                              <a:latin typeface="Cambria Math" panose="02040503050406030204" pitchFamily="18" charset="0"/>
                            </a:rPr>
                            <m:t>𝟑𝟔𝟎</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𝟑</m:t>
                          </m:r>
                        </m:den>
                      </m:f>
                      <m:r>
                        <a:rPr lang="en-US" sz="2400" b="1" i="1">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𝟎</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𝟖𝟑</m:t>
                      </m:r>
                      <m:r>
                        <a:rPr lang="en-US" sz="2400" b="1" i="1" smtClean="0">
                          <a:solidFill>
                            <a:srgbClr val="FF0000"/>
                          </a:solidFill>
                          <a:latin typeface="Cambria Math" panose="02040503050406030204" pitchFamily="18" charset="0"/>
                          <a:ea typeface="Cambria Math" panose="02040503050406030204" pitchFamily="18" charset="0"/>
                        </a:rPr>
                        <m:t>%</m:t>
                      </m:r>
                    </m:oMath>
                  </m:oMathPara>
                </a14:m>
                <a:endParaRPr lang="en-US" sz="2400" b="1" dirty="0">
                  <a:solidFill>
                    <a:srgbClr val="FF0000"/>
                  </a:solidFill>
                </a:endParaRPr>
              </a:p>
            </p:txBody>
          </p:sp>
        </mc:Choice>
        <mc:Fallback xmlns="">
          <p:sp>
            <p:nvSpPr>
              <p:cNvPr id="8" name="TextBox 7">
                <a:extLst>
                  <a:ext uri="{FF2B5EF4-FFF2-40B4-BE49-F238E27FC236}">
                    <a16:creationId xmlns:a16="http://schemas.microsoft.com/office/drawing/2014/main" xmlns:a14="http://schemas.microsoft.com/office/drawing/2010/main" xmlns="" id="{17A6A86A-61C5-1C41-B26C-65B0AD4AFDDE}"/>
                  </a:ext>
                </a:extLst>
              </p:cNvPr>
              <p:cNvSpPr txBox="1">
                <a:spLocks noRot="1" noChangeAspect="1" noMove="1" noResize="1" noEditPoints="1" noAdjustHandles="1" noChangeArrowheads="1" noChangeShapeType="1" noTextEdit="1"/>
              </p:cNvSpPr>
              <p:nvPr/>
            </p:nvSpPr>
            <p:spPr>
              <a:xfrm>
                <a:off x="9492343" y="5905012"/>
                <a:ext cx="2694969" cy="792396"/>
              </a:xfrm>
              <a:prstGeom prst="rect">
                <a:avLst/>
              </a:prstGeom>
              <a:blipFill rotWithShape="0">
                <a:blip r:embed="rId3"/>
                <a:stretch>
                  <a:fillRect/>
                </a:stretch>
              </a:blipFill>
            </p:spPr>
            <p:txBody>
              <a:bodyPr/>
              <a:lstStyle/>
              <a:p>
                <a:r>
                  <a:rPr lang="en-US">
                    <a:noFill/>
                  </a:rPr>
                  <a:t> </a:t>
                </a:r>
              </a:p>
            </p:txBody>
          </p:sp>
        </mc:Fallback>
      </mc:AlternateContent>
      <p:sp>
        <p:nvSpPr>
          <p:cNvPr id="2" name="TextBox 1"/>
          <p:cNvSpPr txBox="1"/>
          <p:nvPr/>
        </p:nvSpPr>
        <p:spPr>
          <a:xfrm>
            <a:off x="4810539" y="934278"/>
            <a:ext cx="1033670" cy="369332"/>
          </a:xfrm>
          <a:prstGeom prst="rect">
            <a:avLst/>
          </a:prstGeom>
          <a:noFill/>
        </p:spPr>
        <p:txBody>
          <a:bodyPr wrap="square" rtlCol="0">
            <a:spAutoFit/>
          </a:bodyPr>
          <a:lstStyle/>
          <a:p>
            <a:r>
              <a:rPr lang="en-US" dirty="0" smtClean="0"/>
              <a:t>(0.13%)</a:t>
            </a:r>
            <a:endParaRPr lang="en-US" dirty="0"/>
          </a:p>
        </p:txBody>
      </p:sp>
      <p:sp>
        <p:nvSpPr>
          <p:cNvPr id="3" name="TextBox 2"/>
          <p:cNvSpPr txBox="1"/>
          <p:nvPr/>
        </p:nvSpPr>
        <p:spPr>
          <a:xfrm>
            <a:off x="1089518" y="1769166"/>
            <a:ext cx="1822647" cy="369332"/>
          </a:xfrm>
          <a:prstGeom prst="rect">
            <a:avLst/>
          </a:prstGeom>
          <a:noFill/>
        </p:spPr>
        <p:txBody>
          <a:bodyPr wrap="square" rtlCol="0">
            <a:spAutoFit/>
          </a:bodyPr>
          <a:lstStyle/>
          <a:p>
            <a:r>
              <a:rPr lang="en-US" dirty="0" smtClean="0"/>
              <a:t>(75% sensitivity)</a:t>
            </a:r>
            <a:endParaRPr lang="en-US" dirty="0"/>
          </a:p>
        </p:txBody>
      </p:sp>
      <p:sp>
        <p:nvSpPr>
          <p:cNvPr id="6" name="TextBox 5"/>
          <p:cNvSpPr txBox="1"/>
          <p:nvPr/>
        </p:nvSpPr>
        <p:spPr>
          <a:xfrm>
            <a:off x="9402892" y="1769166"/>
            <a:ext cx="1822647" cy="369332"/>
          </a:xfrm>
          <a:prstGeom prst="rect">
            <a:avLst/>
          </a:prstGeom>
          <a:noFill/>
        </p:spPr>
        <p:txBody>
          <a:bodyPr wrap="square" rtlCol="0">
            <a:spAutoFit/>
          </a:bodyPr>
          <a:lstStyle/>
          <a:p>
            <a:r>
              <a:rPr lang="en-US" dirty="0" smtClean="0"/>
              <a:t>(88% specificity)</a:t>
            </a:r>
            <a:endParaRPr lang="en-US" dirty="0"/>
          </a:p>
        </p:txBody>
      </p:sp>
    </p:spTree>
    <p:extLst>
      <p:ext uri="{BB962C8B-B14F-4D97-AF65-F5344CB8AC3E}">
        <p14:creationId xmlns:p14="http://schemas.microsoft.com/office/powerpoint/2010/main" val="105002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5F21FF-B9F6-B146-B88F-05A1B7EE43F7}"/>
              </a:ext>
            </a:extLst>
          </p:cNvPr>
          <p:cNvSpPr>
            <a:spLocks noGrp="1"/>
          </p:cNvSpPr>
          <p:nvPr>
            <p:ph type="title"/>
          </p:nvPr>
        </p:nvSpPr>
        <p:spPr/>
        <p:txBody>
          <a:bodyPr/>
          <a:lstStyle/>
          <a:p>
            <a:pPr algn="ctr"/>
            <a:r>
              <a:rPr lang="en-US" dirty="0"/>
              <a:t>Moral of the story…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253B4DB-656F-EA48-9B56-123834B0845B}"/>
                  </a:ext>
                </a:extLst>
              </p:cNvPr>
              <p:cNvSpPr>
                <a:spLocks noGrp="1"/>
              </p:cNvSpPr>
              <p:nvPr>
                <p:ph idx="1"/>
              </p:nvPr>
            </p:nvSpPr>
            <p:spPr/>
            <p:txBody>
              <a:bodyPr>
                <a:normAutofit/>
              </a:bodyPr>
              <a:lstStyle/>
              <a:p>
                <a:pPr marL="228600" lvl="2">
                  <a:spcBef>
                    <a:spcPts val="1000"/>
                  </a:spcBef>
                </a:pPr>
                <a14:m>
                  <m:oMath xmlns:m="http://schemas.openxmlformats.org/officeDocument/2006/math">
                    <m:r>
                      <a:rPr lang="en-US" sz="2800" i="1" smtClean="0">
                        <a:latin typeface="Cambria Math" panose="02040503050406030204" pitchFamily="18" charset="0"/>
                      </a:rPr>
                      <m:t>𝑃</m:t>
                    </m:r>
                    <m:d>
                      <m:dPr>
                        <m:ctrlPr>
                          <a:rPr lang="en-US" sz="2800" i="1" smtClean="0">
                            <a:latin typeface="Cambria Math" panose="02040503050406030204" pitchFamily="18" charset="0"/>
                          </a:rPr>
                        </m:ctrlPr>
                      </m:dPr>
                      <m:e>
                        <m:r>
                          <a:rPr lang="en-US" sz="2800" b="0" i="1" smtClean="0">
                            <a:latin typeface="Cambria Math" panose="02040503050406030204" pitchFamily="18" charset="0"/>
                          </a:rPr>
                          <m:t>𝑟𝑒𝑠𝑢𝑙𝑡𝑠</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e>
                    </m:d>
                    <m:r>
                      <a:rPr lang="en-US" sz="2800" b="0" i="1" smtClean="0">
                        <a:latin typeface="Cambria Math" panose="02040503050406030204" pitchFamily="18" charset="0"/>
                      </a:rPr>
                      <m:t>≠</m:t>
                    </m:r>
                    <m:r>
                      <a:rPr lang="en-US" sz="2800" i="1">
                        <a:latin typeface="Cambria Math" panose="02040503050406030204" pitchFamily="18" charset="0"/>
                      </a:rPr>
                      <m:t>𝑃</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r>
                      <a:rPr lang="en-US" sz="2800" i="1">
                        <a:latin typeface="Cambria Math" panose="02040503050406030204" pitchFamily="18" charset="0"/>
                      </a:rPr>
                      <m:t>∣</m:t>
                    </m:r>
                    <m:r>
                      <a:rPr lang="en-US" sz="2800" i="1">
                        <a:latin typeface="Cambria Math" panose="02040503050406030204" pitchFamily="18" charset="0"/>
                      </a:rPr>
                      <m:t>𝑟𝑒𝑠𝑢𝑙𝑡𝑠</m:t>
                    </m:r>
                    <m:r>
                      <a:rPr lang="en-US" sz="2800" i="1">
                        <a:latin typeface="Cambria Math" panose="02040503050406030204" pitchFamily="18" charset="0"/>
                      </a:rPr>
                      <m:t>)</m:t>
                    </m:r>
                  </m:oMath>
                </a14:m>
                <a:endParaRPr lang="en-US" sz="2800" dirty="0" smtClean="0"/>
              </a:p>
              <a:p>
                <a:pPr marL="228600" lvl="2">
                  <a:spcBef>
                    <a:spcPts val="1000"/>
                  </a:spcBef>
                </a:pPr>
                <a:r>
                  <a:rPr lang="en-US" sz="2800" dirty="0"/>
                  <a:t>P-value is the probability of the observations, </a:t>
                </a:r>
                <a:r>
                  <a:rPr lang="en-US" sz="2800" b="1" dirty="0"/>
                  <a:t>given H</a:t>
                </a:r>
                <a:r>
                  <a:rPr lang="en-US" sz="2800" b="1" baseline="-25000" dirty="0"/>
                  <a:t>0</a:t>
                </a:r>
                <a:r>
                  <a:rPr lang="en-US" sz="2800" dirty="0" smtClean="0"/>
                  <a:t>.</a:t>
                </a:r>
              </a:p>
              <a:p>
                <a:r>
                  <a:rPr lang="en-US" dirty="0" smtClean="0"/>
                  <a:t>Low </a:t>
                </a:r>
                <a:r>
                  <a:rPr lang="en-US" dirty="0"/>
                  <a:t>p-value is not a divine proof (or disproof of H</a:t>
                </a:r>
                <a:r>
                  <a:rPr lang="en-US" baseline="-25000" dirty="0"/>
                  <a:t>0</a:t>
                </a:r>
                <a:r>
                  <a:rPr lang="en-US" dirty="0"/>
                  <a:t>)</a:t>
                </a:r>
              </a:p>
              <a:p>
                <a:r>
                  <a:rPr lang="en-US" dirty="0"/>
                  <a:t>Don’t ignore your prior assumptions (some theories are entitled to being considered more probable than others</a:t>
                </a:r>
                <a:r>
                  <a:rPr lang="en-US" dirty="0" smtClean="0"/>
                  <a:t>)</a:t>
                </a:r>
                <a:endParaRPr lang="en-US" dirty="0"/>
              </a:p>
            </p:txBody>
          </p:sp>
        </mc:Choice>
        <mc:Fallback xmlns="">
          <p:sp>
            <p:nvSpPr>
              <p:cNvPr id="3" name="Content Placeholder 2">
                <a:extLst>
                  <a:ext uri="{FF2B5EF4-FFF2-40B4-BE49-F238E27FC236}">
                    <a16:creationId xmlns:a16="http://schemas.microsoft.com/office/drawing/2014/main" xmlns="" id="{D253B4DB-656F-EA48-9B56-123834B0845B}"/>
                  </a:ext>
                </a:extLst>
              </p:cNvPr>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9695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4237" y="77319"/>
            <a:ext cx="7425097" cy="6780681"/>
          </a:xfrm>
          <a:prstGeom prst="rect">
            <a:avLst/>
          </a:prstGeom>
        </p:spPr>
      </p:pic>
    </p:spTree>
    <p:extLst>
      <p:ext uri="{BB962C8B-B14F-4D97-AF65-F5344CB8AC3E}">
        <p14:creationId xmlns:p14="http://schemas.microsoft.com/office/powerpoint/2010/main" val="3296476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truth about processed meat</a:t>
            </a:r>
          </a:p>
        </p:txBody>
      </p:sp>
      <p:sp>
        <p:nvSpPr>
          <p:cNvPr id="3" name="Content Placeholder 2"/>
          <p:cNvSpPr>
            <a:spLocks noGrp="1"/>
          </p:cNvSpPr>
          <p:nvPr>
            <p:ph idx="1"/>
          </p:nvPr>
        </p:nvSpPr>
        <p:spPr/>
        <p:txBody>
          <a:bodyPr>
            <a:normAutofit fontScale="92500" lnSpcReduction="10000"/>
          </a:bodyPr>
          <a:lstStyle/>
          <a:p>
            <a:r>
              <a:rPr lang="en-US" dirty="0"/>
              <a:t>From WHO’s website (</a:t>
            </a:r>
            <a:r>
              <a:rPr lang="en-US" dirty="0">
                <a:hlinkClick r:id="rId2"/>
              </a:rPr>
              <a:t>http://www.who.int/features/qa/cancer-red-meat/en/</a:t>
            </a:r>
            <a:r>
              <a:rPr lang="en-US" dirty="0"/>
              <a:t>): </a:t>
            </a:r>
          </a:p>
          <a:p>
            <a:endParaRPr lang="en-US" dirty="0"/>
          </a:p>
          <a:p>
            <a:endParaRPr lang="en-US" dirty="0"/>
          </a:p>
          <a:p>
            <a:endParaRPr lang="en-US" dirty="0"/>
          </a:p>
          <a:p>
            <a:endParaRPr lang="en-US" dirty="0"/>
          </a:p>
          <a:p>
            <a:endParaRPr lang="en-US" dirty="0"/>
          </a:p>
          <a:p>
            <a:r>
              <a:rPr lang="en-US" dirty="0"/>
              <a:t>In other words, popular media has confused </a:t>
            </a:r>
            <a:r>
              <a:rPr lang="en-US" b="1" dirty="0"/>
              <a:t>significance</a:t>
            </a:r>
            <a:r>
              <a:rPr lang="en-US" dirty="0"/>
              <a:t> and </a:t>
            </a:r>
            <a:r>
              <a:rPr lang="en-US" b="1" dirty="0"/>
              <a:t>strength</a:t>
            </a:r>
            <a:r>
              <a:rPr lang="en-US" dirty="0"/>
              <a:t> of association</a:t>
            </a:r>
          </a:p>
          <a:p>
            <a:r>
              <a:rPr lang="en-US" dirty="0"/>
              <a:t>Be smarter than </a:t>
            </a:r>
            <a:r>
              <a:rPr lang="en-US" dirty="0" err="1" smtClean="0"/>
              <a:t>Ynet</a:t>
            </a:r>
            <a:r>
              <a:rPr lang="en-US" dirty="0" smtClean="0"/>
              <a:t> editors!</a:t>
            </a:r>
            <a:endParaRPr lang="en-US" dirty="0"/>
          </a:p>
          <a:p>
            <a:pPr lvl="1"/>
            <a:endParaRPr lang="en-US" dirty="0"/>
          </a:p>
        </p:txBody>
      </p:sp>
      <p:pic>
        <p:nvPicPr>
          <p:cNvPr id="4" name="Picture 3"/>
          <p:cNvPicPr>
            <a:picLocks noChangeAspect="1"/>
          </p:cNvPicPr>
          <p:nvPr/>
        </p:nvPicPr>
        <p:blipFill>
          <a:blip r:embed="rId3"/>
          <a:stretch>
            <a:fillRect/>
          </a:stretch>
        </p:blipFill>
        <p:spPr>
          <a:xfrm>
            <a:off x="1055484" y="2533096"/>
            <a:ext cx="9546124" cy="2342963"/>
          </a:xfrm>
          <a:prstGeom prst="rect">
            <a:avLst/>
          </a:prstGeom>
        </p:spPr>
      </p:pic>
    </p:spTree>
    <p:extLst>
      <p:ext uri="{BB962C8B-B14F-4D97-AF65-F5344CB8AC3E}">
        <p14:creationId xmlns:p14="http://schemas.microsoft.com/office/powerpoint/2010/main" val="324837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1724E-4C20-154A-9270-C68CA316B7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75BAA4E-C6F3-8345-AE48-91749F46A58E}"/>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b="1" dirty="0"/>
              <a:t>Statistical tests</a:t>
            </a:r>
          </a:p>
          <a:p>
            <a:pPr marL="971550" lvl="1" indent="-514350">
              <a:buFont typeface="+mj-lt"/>
              <a:buAutoNum type="alphaLcParenR"/>
            </a:pPr>
            <a:r>
              <a:rPr lang="en-US" dirty="0"/>
              <a:t>Numerical vs. numerical</a:t>
            </a:r>
          </a:p>
          <a:p>
            <a:pPr marL="971550" lvl="1" indent="-514350">
              <a:buFont typeface="+mj-lt"/>
              <a:buAutoNum type="alphaLcParenR"/>
            </a:pPr>
            <a:r>
              <a:rPr lang="en-US" dirty="0"/>
              <a:t>Numerical vs. categorical</a:t>
            </a:r>
          </a:p>
          <a:p>
            <a:pPr marL="971550" lvl="1" indent="-514350">
              <a:buFont typeface="+mj-lt"/>
              <a:buAutoNum type="alphaLcParenR"/>
            </a:pPr>
            <a:r>
              <a:rPr lang="en-US" dirty="0"/>
              <a:t>Categorical vs. categorical</a:t>
            </a:r>
            <a:endParaRPr lang="en-US" b="1" dirty="0"/>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220575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986126-BF1D-344B-A9B5-CE91B58E3FEF}"/>
              </a:ext>
            </a:extLst>
          </p:cNvPr>
          <p:cNvSpPr>
            <a:spLocks noGrp="1"/>
          </p:cNvSpPr>
          <p:nvPr>
            <p:ph type="title"/>
          </p:nvPr>
        </p:nvSpPr>
        <p:spPr/>
        <p:txBody>
          <a:bodyPr/>
          <a:lstStyle/>
          <a:p>
            <a:pPr algn="ctr"/>
            <a:r>
              <a:rPr lang="en-US" dirty="0"/>
              <a:t>Outline</a:t>
            </a:r>
          </a:p>
        </p:txBody>
      </p:sp>
      <p:sp>
        <p:nvSpPr>
          <p:cNvPr id="3" name="Content Placeholder 2">
            <a:extLst>
              <a:ext uri="{FF2B5EF4-FFF2-40B4-BE49-F238E27FC236}">
                <a16:creationId xmlns:a16="http://schemas.microsoft.com/office/drawing/2014/main" xmlns="" id="{49422E89-C184-0645-B8FA-B20883E45D1E}"/>
              </a:ext>
            </a:extLst>
          </p:cNvPr>
          <p:cNvSpPr>
            <a:spLocks noGrp="1"/>
          </p:cNvSpPr>
          <p:nvPr>
            <p:ph idx="1"/>
          </p:nvPr>
        </p:nvSpPr>
        <p:spPr/>
        <p:txBody>
          <a:bodyPr/>
          <a:lstStyle/>
          <a:p>
            <a:pPr marL="514350" indent="-514350">
              <a:buFont typeface="+mj-lt"/>
              <a:buAutoNum type="arabicPeriod"/>
            </a:pPr>
            <a:r>
              <a:rPr lang="en-US" b="1"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228045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Python and statistics</a:t>
            </a:r>
          </a:p>
        </p:txBody>
      </p:sp>
      <p:sp>
        <p:nvSpPr>
          <p:cNvPr id="3" name="Content Placeholder 2"/>
          <p:cNvSpPr>
            <a:spLocks noGrp="1"/>
          </p:cNvSpPr>
          <p:nvPr>
            <p:ph idx="1"/>
          </p:nvPr>
        </p:nvSpPr>
        <p:spPr/>
        <p:txBody>
          <a:bodyPr/>
          <a:lstStyle/>
          <a:p>
            <a:r>
              <a:rPr lang="en-US" dirty="0"/>
              <a:t>Two important libraries: </a:t>
            </a:r>
            <a:r>
              <a:rPr lang="en-US" b="1" dirty="0" err="1"/>
              <a:t>scipy</a:t>
            </a:r>
            <a:r>
              <a:rPr lang="en-US" dirty="0"/>
              <a:t> (statistical calculations) and </a:t>
            </a:r>
            <a:r>
              <a:rPr lang="en-US" b="1" dirty="0" err="1"/>
              <a:t>statsmodels</a:t>
            </a:r>
            <a:r>
              <a:rPr lang="en-US" dirty="0"/>
              <a:t> (more complex models)</a:t>
            </a:r>
          </a:p>
          <a:p>
            <a:r>
              <a:rPr lang="en-US" dirty="0"/>
              <a:t>Together they provide Python with reasonable statistical capabilities</a:t>
            </a:r>
          </a:p>
          <a:p>
            <a:r>
              <a:rPr lang="en-US" dirty="0"/>
              <a:t>Don’t forget citing them if you use these libraries for your published work</a:t>
            </a:r>
          </a:p>
          <a:p>
            <a:r>
              <a:rPr lang="en-US" dirty="0"/>
              <a:t>Still not as rich as R</a:t>
            </a:r>
          </a:p>
          <a:p>
            <a:pPr lvl="1"/>
            <a:r>
              <a:rPr lang="en-US" dirty="0"/>
              <a:t>It’s making progress though…</a:t>
            </a:r>
          </a:p>
        </p:txBody>
      </p:sp>
    </p:spTree>
    <p:extLst>
      <p:ext uri="{BB962C8B-B14F-4D97-AF65-F5344CB8AC3E}">
        <p14:creationId xmlns:p14="http://schemas.microsoft.com/office/powerpoint/2010/main" val="1207148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a:t>
            </a:r>
          </a:p>
        </p:txBody>
      </p:sp>
      <p:sp>
        <p:nvSpPr>
          <p:cNvPr id="3" name="Content Placeholder 2"/>
          <p:cNvSpPr>
            <a:spLocks noGrp="1"/>
          </p:cNvSpPr>
          <p:nvPr>
            <p:ph idx="1"/>
          </p:nvPr>
        </p:nvSpPr>
        <p:spPr/>
        <p:txBody>
          <a:bodyPr/>
          <a:lstStyle/>
          <a:p>
            <a:r>
              <a:rPr lang="en-US" dirty="0"/>
              <a:t>We’ll go over the most common statistical tests and demonstrate them in Python</a:t>
            </a:r>
          </a:p>
          <a:p>
            <a:r>
              <a:rPr lang="en-US" dirty="0"/>
              <a:t>We’ll focus on association tests (there are plenty)</a:t>
            </a:r>
          </a:p>
          <a:p>
            <a:pPr lvl="1"/>
            <a:r>
              <a:rPr lang="en-US" dirty="0"/>
              <a:t>The null hypothesis is straightforward: lack of association (i.e. independence of the variables)</a:t>
            </a:r>
          </a:p>
          <a:p>
            <a:r>
              <a:rPr lang="en-US" dirty="0"/>
              <a:t>Pay attention to the assumptions of each test</a:t>
            </a:r>
          </a:p>
        </p:txBody>
      </p:sp>
    </p:spTree>
    <p:extLst>
      <p:ext uri="{BB962C8B-B14F-4D97-AF65-F5344CB8AC3E}">
        <p14:creationId xmlns:p14="http://schemas.microsoft.com/office/powerpoint/2010/main" val="212021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B25AED-C5F0-2C45-9110-9AD24442390B}"/>
              </a:ext>
            </a:extLst>
          </p:cNvPr>
          <p:cNvSpPr>
            <a:spLocks noGrp="1"/>
          </p:cNvSpPr>
          <p:nvPr>
            <p:ph type="title"/>
          </p:nvPr>
        </p:nvSpPr>
        <p:spPr/>
        <p:txBody>
          <a:bodyPr/>
          <a:lstStyle/>
          <a:p>
            <a:pPr algn="ctr"/>
            <a:r>
              <a:rPr lang="en-US" dirty="0"/>
              <a:t>Input – variable types</a:t>
            </a:r>
          </a:p>
        </p:txBody>
      </p:sp>
      <p:sp>
        <p:nvSpPr>
          <p:cNvPr id="3" name="Content Placeholder 2">
            <a:extLst>
              <a:ext uri="{FF2B5EF4-FFF2-40B4-BE49-F238E27FC236}">
                <a16:creationId xmlns:a16="http://schemas.microsoft.com/office/drawing/2014/main" xmlns="" id="{1B0600CF-FF4B-DF4D-9D4F-37A1863C4CF6}"/>
              </a:ext>
            </a:extLst>
          </p:cNvPr>
          <p:cNvSpPr>
            <a:spLocks noGrp="1"/>
          </p:cNvSpPr>
          <p:nvPr>
            <p:ph idx="1"/>
          </p:nvPr>
        </p:nvSpPr>
        <p:spPr/>
        <p:txBody>
          <a:bodyPr>
            <a:normAutofit fontScale="92500" lnSpcReduction="10000"/>
          </a:bodyPr>
          <a:lstStyle/>
          <a:p>
            <a:r>
              <a:rPr lang="en-US" dirty="0"/>
              <a:t>The most important criterion for choosing the right test is variable types</a:t>
            </a:r>
          </a:p>
          <a:p>
            <a:r>
              <a:rPr lang="en-US" b="1" dirty="0"/>
              <a:t>Numerical</a:t>
            </a:r>
          </a:p>
          <a:p>
            <a:pPr lvl="1"/>
            <a:r>
              <a:rPr lang="en-US" dirty="0"/>
              <a:t>Gene expression level</a:t>
            </a:r>
          </a:p>
          <a:p>
            <a:pPr lvl="1"/>
            <a:r>
              <a:rPr lang="en-US" dirty="0"/>
              <a:t>Temperature</a:t>
            </a:r>
          </a:p>
          <a:p>
            <a:pPr lvl="1"/>
            <a:r>
              <a:rPr lang="en-US" dirty="0"/>
              <a:t>Number of offspring </a:t>
            </a:r>
            <a:r>
              <a:rPr lang="en-US" dirty="0" smtClean="0"/>
              <a:t>(even though it’s </a:t>
            </a:r>
            <a:r>
              <a:rPr lang="en-US" dirty="0"/>
              <a:t>discrete)</a:t>
            </a:r>
          </a:p>
          <a:p>
            <a:r>
              <a:rPr lang="en-US" b="1" dirty="0"/>
              <a:t>Categorical</a:t>
            </a:r>
          </a:p>
          <a:p>
            <a:pPr lvl="1"/>
            <a:r>
              <a:rPr lang="en-US" dirty="0"/>
              <a:t>Tissue type</a:t>
            </a:r>
          </a:p>
          <a:p>
            <a:pPr lvl="1"/>
            <a:r>
              <a:rPr lang="en-US" dirty="0"/>
              <a:t>Cell cycle phase</a:t>
            </a:r>
          </a:p>
          <a:p>
            <a:pPr lvl="1"/>
            <a:r>
              <a:rPr lang="en-US" dirty="0"/>
              <a:t>Codon</a:t>
            </a:r>
          </a:p>
          <a:p>
            <a:r>
              <a:rPr lang="en-US" dirty="0"/>
              <a:t>Some can be either </a:t>
            </a:r>
            <a:r>
              <a:rPr lang="en-US" dirty="0" smtClean="0"/>
              <a:t>(a matter of choice</a:t>
            </a:r>
            <a:r>
              <a:rPr lang="en-US" dirty="0"/>
              <a:t>)</a:t>
            </a:r>
          </a:p>
          <a:p>
            <a:pPr lvl="1"/>
            <a:r>
              <a:rPr lang="en-US" dirty="0"/>
              <a:t>Day of week</a:t>
            </a:r>
          </a:p>
          <a:p>
            <a:pPr lvl="1"/>
            <a:endParaRPr lang="en-US" dirty="0"/>
          </a:p>
          <a:p>
            <a:endParaRPr lang="en-US" dirty="0"/>
          </a:p>
        </p:txBody>
      </p:sp>
    </p:spTree>
    <p:extLst>
      <p:ext uri="{BB962C8B-B14F-4D97-AF65-F5344CB8AC3E}">
        <p14:creationId xmlns:p14="http://schemas.microsoft.com/office/powerpoint/2010/main" val="3978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Assumptions of statistical tests</a:t>
            </a:r>
          </a:p>
        </p:txBody>
      </p:sp>
      <p:sp>
        <p:nvSpPr>
          <p:cNvPr id="3" name="Content Placeholder 2"/>
          <p:cNvSpPr>
            <a:spLocks noGrp="1"/>
          </p:cNvSpPr>
          <p:nvPr>
            <p:ph idx="1"/>
          </p:nvPr>
        </p:nvSpPr>
        <p:spPr/>
        <p:txBody>
          <a:bodyPr>
            <a:normAutofit/>
          </a:bodyPr>
          <a:lstStyle/>
          <a:p>
            <a:r>
              <a:rPr lang="en-US" dirty="0"/>
              <a:t>Assumptions about the data is the second-most important criterion for </a:t>
            </a:r>
            <a:r>
              <a:rPr lang="en-US" dirty="0" smtClean="0"/>
              <a:t>choosing the right test</a:t>
            </a:r>
            <a:endParaRPr lang="en-US" dirty="0"/>
          </a:p>
          <a:p>
            <a:r>
              <a:rPr lang="en-US" dirty="0"/>
              <a:t>Statistical tests often implicitly make many additional assumptions about the null hypothesis (e.g. normal distribution)</a:t>
            </a:r>
          </a:p>
          <a:p>
            <a:pPr lvl="1"/>
            <a:r>
              <a:rPr lang="en-US" dirty="0"/>
              <a:t>Sometimes, there is no justification to assume them</a:t>
            </a:r>
          </a:p>
          <a:p>
            <a:pPr lvl="1"/>
            <a:r>
              <a:rPr lang="en-US" dirty="0"/>
              <a:t>Very commonly neglected</a:t>
            </a:r>
          </a:p>
          <a:p>
            <a:pPr lvl="1"/>
            <a:r>
              <a:rPr lang="en-US" dirty="0"/>
              <a:t>At the very least, they should be kept in mind</a:t>
            </a:r>
          </a:p>
          <a:p>
            <a:r>
              <a:rPr lang="en-US" dirty="0"/>
              <a:t>Statistical tests almost always assume that your data points are </a:t>
            </a:r>
            <a:r>
              <a:rPr lang="en-US" b="1" dirty="0" err="1"/>
              <a:t>i.i.d</a:t>
            </a:r>
            <a:r>
              <a:rPr lang="en-US" dirty="0"/>
              <a:t> (independent and identically distributed)</a:t>
            </a:r>
          </a:p>
          <a:p>
            <a:endParaRPr lang="en-US" dirty="0"/>
          </a:p>
        </p:txBody>
      </p:sp>
    </p:spTree>
    <p:extLst>
      <p:ext uri="{BB962C8B-B14F-4D97-AF65-F5344CB8AC3E}">
        <p14:creationId xmlns:p14="http://schemas.microsoft.com/office/powerpoint/2010/main" val="1120453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lnSpcReduction="10000"/>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971550" lvl="1" indent="-514350">
              <a:buFont typeface="+mj-lt"/>
              <a:buAutoNum type="alphaLcParenR"/>
            </a:pPr>
            <a:r>
              <a:rPr lang="en-US" b="1" dirty="0"/>
              <a:t>Numerical vs. numerical</a:t>
            </a:r>
          </a:p>
          <a:p>
            <a:pPr marL="971550" lvl="1" indent="-514350">
              <a:buFont typeface="+mj-lt"/>
              <a:buAutoNum type="alphaLcParenR"/>
            </a:pPr>
            <a:r>
              <a:rPr lang="en-US" dirty="0"/>
              <a:t>Numerical vs. categorical</a:t>
            </a:r>
          </a:p>
          <a:p>
            <a:pPr marL="971550" lvl="1" indent="-514350">
              <a:buFont typeface="+mj-lt"/>
              <a:buAutoNum type="alphaLcParenR"/>
            </a:pPr>
            <a:r>
              <a:rPr lang="en-US" dirty="0"/>
              <a:t>Categorical vs. categorical</a:t>
            </a:r>
            <a:endParaRPr lang="en-US" b="1" dirty="0"/>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3707918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Two numerical variables</a:t>
            </a:r>
          </a:p>
        </p:txBody>
      </p:sp>
      <p:sp>
        <p:nvSpPr>
          <p:cNvPr id="3" name="Content Placeholder 2"/>
          <p:cNvSpPr>
            <a:spLocks noGrp="1"/>
          </p:cNvSpPr>
          <p:nvPr>
            <p:ph idx="1"/>
          </p:nvPr>
        </p:nvSpPr>
        <p:spPr/>
        <p:txBody>
          <a:bodyPr>
            <a:normAutofit/>
          </a:bodyPr>
          <a:lstStyle/>
          <a:p>
            <a:r>
              <a:rPr lang="en-US" dirty="0"/>
              <a:t>Example: is the genome length of viruses associated with their physical size?</a:t>
            </a:r>
          </a:p>
          <a:p>
            <a:r>
              <a:rPr lang="en-US" dirty="0"/>
              <a:t>We might expect that large viruses will have bigger genomes</a:t>
            </a:r>
          </a:p>
          <a:p>
            <a:r>
              <a:rPr lang="en-US" dirty="0"/>
              <a:t>To test if there exists a simple linear association, we can use </a:t>
            </a:r>
            <a:r>
              <a:rPr lang="en-US" b="1" dirty="0"/>
              <a:t>Pearson’s correlation</a:t>
            </a:r>
            <a:endParaRPr lang="en-US" dirty="0"/>
          </a:p>
        </p:txBody>
      </p:sp>
    </p:spTree>
    <p:extLst>
      <p:ext uri="{BB962C8B-B14F-4D97-AF65-F5344CB8AC3E}">
        <p14:creationId xmlns:p14="http://schemas.microsoft.com/office/powerpoint/2010/main" val="135620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FA6F2-4421-CA4D-8794-5666E84B512C}"/>
              </a:ext>
            </a:extLst>
          </p:cNvPr>
          <p:cNvSpPr>
            <a:spLocks noGrp="1"/>
          </p:cNvSpPr>
          <p:nvPr>
            <p:ph type="title"/>
          </p:nvPr>
        </p:nvSpPr>
        <p:spPr/>
        <p:txBody>
          <a:bodyPr/>
          <a:lstStyle/>
          <a:p>
            <a:pPr algn="ctr"/>
            <a:r>
              <a:rPr lang="en-US" dirty="0"/>
              <a:t>Pearson’s correlation</a:t>
            </a:r>
          </a:p>
        </p:txBody>
      </p:sp>
      <p:graphicFrame>
        <p:nvGraphicFramePr>
          <p:cNvPr id="4" name="Table 3">
            <a:extLst>
              <a:ext uri="{FF2B5EF4-FFF2-40B4-BE49-F238E27FC236}">
                <a16:creationId xmlns:a16="http://schemas.microsoft.com/office/drawing/2014/main" xmlns="" id="{8D742C16-0B35-DD45-B093-28935114F3E5}"/>
              </a:ext>
            </a:extLst>
          </p:cNvPr>
          <p:cNvGraphicFramePr>
            <a:graphicFrameLocks noGrp="1"/>
          </p:cNvGraphicFramePr>
          <p:nvPr>
            <p:extLst>
              <p:ext uri="{D42A27DB-BD31-4B8C-83A1-F6EECF244321}">
                <p14:modId xmlns:p14="http://schemas.microsoft.com/office/powerpoint/2010/main" val="872052990"/>
              </p:ext>
            </p:extLst>
          </p:nvPr>
        </p:nvGraphicFramePr>
        <p:xfrm>
          <a:off x="1429870" y="1874520"/>
          <a:ext cx="9332259" cy="3474720"/>
        </p:xfrm>
        <a:graphic>
          <a:graphicData uri="http://schemas.openxmlformats.org/drawingml/2006/table">
            <a:tbl>
              <a:tblPr firstRow="1" bandRow="1">
                <a:tableStyleId>{69CF1AB2-1976-4502-BF36-3FF5EA218861}</a:tableStyleId>
              </a:tblPr>
              <a:tblGrid>
                <a:gridCol w="2595282">
                  <a:extLst>
                    <a:ext uri="{9D8B030D-6E8A-4147-A177-3AD203B41FA5}">
                      <a16:colId xmlns:a16="http://schemas.microsoft.com/office/drawing/2014/main" xmlns="" val="3893942377"/>
                    </a:ext>
                  </a:extLst>
                </a:gridCol>
                <a:gridCol w="6736977">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Two numerical variables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Testing linear correlation between the two variables</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The two variables are linearly uncorrelated</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r>
                        <a:rPr lang="en-US" sz="2400" dirty="0"/>
                        <a:t>Normal distribution (often robust to violation)</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Deals only with linear correlation</a:t>
                      </a:r>
                    </a:p>
                    <a:p>
                      <a:r>
                        <a:rPr lang="en-US" sz="2400" dirty="0"/>
                        <a:t>Deals only with two variables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r>
                        <a:rPr lang="en-US" sz="2400" i="1" dirty="0" err="1"/>
                        <a:t>scipy.stats.pearsonr</a:t>
                      </a:r>
                      <a:r>
                        <a:rPr lang="en-US" sz="2400" i="1" dirty="0"/>
                        <a:t>(x, y)</a:t>
                      </a:r>
                    </a:p>
                  </a:txBody>
                  <a:tcPr/>
                </a:tc>
                <a:extLst>
                  <a:ext uri="{0D108BD9-81ED-4DB2-BD59-A6C34878D82A}">
                    <a16:rowId xmlns:a16="http://schemas.microsoft.com/office/drawing/2014/main" xmlns="" val="353503339"/>
                  </a:ext>
                </a:extLst>
              </a:tr>
            </a:tbl>
          </a:graphicData>
        </a:graphic>
      </p:graphicFrame>
    </p:spTree>
    <p:extLst>
      <p:ext uri="{BB962C8B-B14F-4D97-AF65-F5344CB8AC3E}">
        <p14:creationId xmlns:p14="http://schemas.microsoft.com/office/powerpoint/2010/main" val="119438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44EE5E-B473-EA4E-ABF1-9703D0D0E76B}"/>
              </a:ext>
            </a:extLst>
          </p:cNvPr>
          <p:cNvSpPr>
            <a:spLocks noGrp="1"/>
          </p:cNvSpPr>
          <p:nvPr>
            <p:ph type="title"/>
          </p:nvPr>
        </p:nvSpPr>
        <p:spPr/>
        <p:txBody>
          <a:bodyPr/>
          <a:lstStyle/>
          <a:p>
            <a:pPr algn="ctr"/>
            <a:r>
              <a:rPr lang="en-US" dirty="0"/>
              <a:t>Pearson’s correlation coefficient (r)</a:t>
            </a:r>
          </a:p>
        </p:txBody>
      </p:sp>
      <p:sp>
        <p:nvSpPr>
          <p:cNvPr id="3" name="Content Placeholder 2">
            <a:extLst>
              <a:ext uri="{FF2B5EF4-FFF2-40B4-BE49-F238E27FC236}">
                <a16:creationId xmlns:a16="http://schemas.microsoft.com/office/drawing/2014/main" xmlns="" id="{B7970A64-71DB-4A4C-A270-7B063E72FA1F}"/>
              </a:ext>
            </a:extLst>
          </p:cNvPr>
          <p:cNvSpPr>
            <a:spLocks noGrp="1"/>
          </p:cNvSpPr>
          <p:nvPr>
            <p:ph idx="1"/>
          </p:nvPr>
        </p:nvSpPr>
        <p:spPr/>
        <p:txBody>
          <a:bodyPr/>
          <a:lstStyle/>
          <a:p>
            <a:r>
              <a:rPr lang="en-US" dirty="0"/>
              <a:t>A number between </a:t>
            </a:r>
            <a:r>
              <a:rPr lang="en-US" b="1" dirty="0"/>
              <a:t>-1</a:t>
            </a:r>
            <a:r>
              <a:rPr lang="en-US" dirty="0"/>
              <a:t> (full negative correlation), through </a:t>
            </a:r>
            <a:r>
              <a:rPr lang="en-US" b="1" dirty="0"/>
              <a:t>0</a:t>
            </a:r>
            <a:r>
              <a:rPr lang="en-US" dirty="0"/>
              <a:t> (no correlation), to </a:t>
            </a:r>
            <a:r>
              <a:rPr lang="en-US" b="1" dirty="0"/>
              <a:t>1</a:t>
            </a:r>
            <a:r>
              <a:rPr lang="en-US" dirty="0"/>
              <a:t> (full positive correlation)</a:t>
            </a:r>
          </a:p>
          <a:p>
            <a:endParaRPr lang="en-US" dirty="0"/>
          </a:p>
        </p:txBody>
      </p:sp>
      <p:pic>
        <p:nvPicPr>
          <p:cNvPr id="5" name="Graphic 4">
            <a:extLst>
              <a:ext uri="{FF2B5EF4-FFF2-40B4-BE49-F238E27FC236}">
                <a16:creationId xmlns:a16="http://schemas.microsoft.com/office/drawing/2014/main" xmlns="" id="{276AC916-016F-4148-BA98-3EF2B449B7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779867" y="2935567"/>
            <a:ext cx="8036485" cy="3668369"/>
          </a:xfrm>
          <a:prstGeom prst="rect">
            <a:avLst/>
          </a:prstGeom>
        </p:spPr>
      </p:pic>
    </p:spTree>
    <p:extLst>
      <p:ext uri="{BB962C8B-B14F-4D97-AF65-F5344CB8AC3E}">
        <p14:creationId xmlns:p14="http://schemas.microsoft.com/office/powerpoint/2010/main" val="250863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Scipy’s</a:t>
            </a:r>
            <a:r>
              <a:rPr lang="en-US" dirty="0"/>
              <a:t> implementation</a:t>
            </a:r>
          </a:p>
        </p:txBody>
      </p:sp>
      <p:sp>
        <p:nvSpPr>
          <p:cNvPr id="3" name="Content Placeholder 2"/>
          <p:cNvSpPr>
            <a:spLocks noGrp="1"/>
          </p:cNvSpPr>
          <p:nvPr>
            <p:ph idx="1"/>
          </p:nvPr>
        </p:nvSpPr>
        <p:spPr/>
        <p:txBody>
          <a:bodyPr/>
          <a:lstStyle/>
          <a:p>
            <a:r>
              <a:rPr lang="en-US" b="1" i="1" dirty="0" err="1"/>
              <a:t>scipy.stats.pearsonr</a:t>
            </a:r>
            <a:r>
              <a:rPr lang="en-US" i="1" dirty="0"/>
              <a:t>(x, y) </a:t>
            </a:r>
            <a:r>
              <a:rPr lang="en-US" dirty="0"/>
              <a:t>returns </a:t>
            </a:r>
            <a:r>
              <a:rPr lang="en-US" i="1" dirty="0"/>
              <a:t>(r, p-value) </a:t>
            </a:r>
            <a:r>
              <a:rPr lang="en-US" dirty="0"/>
              <a:t>tuple </a:t>
            </a:r>
          </a:p>
          <a:p>
            <a:r>
              <a:rPr lang="en-US" b="1" dirty="0"/>
              <a:t>Assumes normal distributions</a:t>
            </a:r>
          </a:p>
          <a:p>
            <a:pPr lvl="1"/>
            <a:r>
              <a:rPr lang="en-US" dirty="0"/>
              <a:t>But should be fairly reasonable for large datasets even if this assumption isn’t met</a:t>
            </a:r>
          </a:p>
          <a:p>
            <a:r>
              <a:rPr lang="en-US" dirty="0"/>
              <a:t>Other p-value calculation methods exist (e.g. permutation tests)</a:t>
            </a:r>
          </a:p>
        </p:txBody>
      </p:sp>
    </p:spTree>
    <p:extLst>
      <p:ext uri="{BB962C8B-B14F-4D97-AF65-F5344CB8AC3E}">
        <p14:creationId xmlns:p14="http://schemas.microsoft.com/office/powerpoint/2010/main" val="298525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65E97-89B8-AC49-80A8-D556A0E92BAC}"/>
              </a:ext>
            </a:extLst>
          </p:cNvPr>
          <p:cNvSpPr>
            <a:spLocks noGrp="1"/>
          </p:cNvSpPr>
          <p:nvPr>
            <p:ph type="title"/>
          </p:nvPr>
        </p:nvSpPr>
        <p:spPr/>
        <p:txBody>
          <a:bodyPr/>
          <a:lstStyle/>
          <a:p>
            <a:pPr algn="ctr"/>
            <a:r>
              <a:rPr lang="en-US" dirty="0"/>
              <a:t>Can we predict Y given X?</a:t>
            </a:r>
          </a:p>
        </p:txBody>
      </p:sp>
      <p:sp>
        <p:nvSpPr>
          <p:cNvPr id="3" name="Content Placeholder 2">
            <a:extLst>
              <a:ext uri="{FF2B5EF4-FFF2-40B4-BE49-F238E27FC236}">
                <a16:creationId xmlns:a16="http://schemas.microsoft.com/office/drawing/2014/main" xmlns="" id="{0EC26F5A-E55D-3547-B950-898C2E39845E}"/>
              </a:ext>
            </a:extLst>
          </p:cNvPr>
          <p:cNvSpPr>
            <a:spLocks noGrp="1"/>
          </p:cNvSpPr>
          <p:nvPr>
            <p:ph idx="1"/>
          </p:nvPr>
        </p:nvSpPr>
        <p:spPr/>
        <p:txBody>
          <a:bodyPr/>
          <a:lstStyle/>
          <a:p>
            <a:r>
              <a:rPr lang="en-US" dirty="0"/>
              <a:t>Given that we found a linear correlation between Y and X, we can use a </a:t>
            </a:r>
            <a:r>
              <a:rPr lang="en-US" b="1" dirty="0"/>
              <a:t>linear regression model</a:t>
            </a:r>
            <a:r>
              <a:rPr lang="en-US" dirty="0"/>
              <a:t> to describe Y as a function of X.</a:t>
            </a:r>
          </a:p>
        </p:txBody>
      </p:sp>
      <p:pic>
        <p:nvPicPr>
          <p:cNvPr id="4" name="Picture 2" descr="Linear regression.svg">
            <a:extLst>
              <a:ext uri="{FF2B5EF4-FFF2-40B4-BE49-F238E27FC236}">
                <a16:creationId xmlns:a16="http://schemas.microsoft.com/office/drawing/2014/main" xmlns="" id="{7F375947-ABFA-5641-AC0F-B3768E18D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178" y="3254781"/>
            <a:ext cx="4428775" cy="29221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1F8F80D7-C229-BD48-A4B9-130284E2733B}"/>
                  </a:ext>
                </a:extLst>
              </p:cNvPr>
              <p:cNvSpPr txBox="1"/>
              <p:nvPr/>
            </p:nvSpPr>
            <p:spPr>
              <a:xfrm>
                <a:off x="6792224" y="4715872"/>
                <a:ext cx="223913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𝑦</m:t>
                      </m:r>
                      <m:r>
                        <a:rPr lang="en-US" sz="2800" i="1" dirty="0" smtClean="0">
                          <a:latin typeface="Cambria Math" panose="02040503050406030204" pitchFamily="18" charset="0"/>
                        </a:rPr>
                        <m:t>=</m:t>
                      </m:r>
                      <m:r>
                        <a:rPr lang="en-US" sz="2800" i="1" dirty="0" smtClean="0">
                          <a:latin typeface="Cambria Math" panose="02040503050406030204" pitchFamily="18" charset="0"/>
                        </a:rPr>
                        <m:t>0</m:t>
                      </m:r>
                      <m:r>
                        <a:rPr lang="en-US" sz="2800" i="1" dirty="0" smtClean="0">
                          <a:latin typeface="Cambria Math" panose="02040503050406030204" pitchFamily="18" charset="0"/>
                        </a:rPr>
                        <m:t>.</m:t>
                      </m:r>
                      <m:r>
                        <a:rPr lang="en-US" sz="2800" i="1" dirty="0" smtClean="0">
                          <a:latin typeface="Cambria Math" panose="02040503050406030204" pitchFamily="18" charset="0"/>
                        </a:rPr>
                        <m:t>2</m:t>
                      </m:r>
                      <m:r>
                        <a:rPr lang="en-US" sz="2800" i="1" dirty="0" smtClean="0">
                          <a:latin typeface="Cambria Math" panose="02040503050406030204" pitchFamily="18" charset="0"/>
                        </a:rPr>
                        <m:t>𝑥</m:t>
                      </m:r>
                      <m:r>
                        <a:rPr lang="en-US" sz="2800" i="1" dirty="0" smtClean="0">
                          <a:latin typeface="Cambria Math" panose="02040503050406030204" pitchFamily="18" charset="0"/>
                        </a:rPr>
                        <m:t>+</m:t>
                      </m:r>
                      <m:r>
                        <a:rPr lang="en-US" sz="2800" i="1" dirty="0" smtClean="0">
                          <a:latin typeface="Cambria Math" panose="02040503050406030204" pitchFamily="18" charset="0"/>
                        </a:rPr>
                        <m:t>5</m:t>
                      </m:r>
                    </m:oMath>
                  </m:oMathPara>
                </a14:m>
                <a:endParaRPr lang="en-US" sz="2800" dirty="0"/>
              </a:p>
            </p:txBody>
          </p:sp>
        </mc:Choice>
        <mc:Fallback xmlns="">
          <p:sp>
            <p:nvSpPr>
              <p:cNvPr id="5" name="TextBox 4">
                <a:extLst>
                  <a:ext uri="{FF2B5EF4-FFF2-40B4-BE49-F238E27FC236}">
                    <a16:creationId xmlns:a16="http://schemas.microsoft.com/office/drawing/2014/main" id="{1F8F80D7-C229-BD48-A4B9-130284E2733B}"/>
                  </a:ext>
                </a:extLst>
              </p:cNvPr>
              <p:cNvSpPr txBox="1">
                <a:spLocks noRot="1" noChangeAspect="1" noMove="1" noResize="1" noEditPoints="1" noAdjustHandles="1" noChangeArrowheads="1" noChangeShapeType="1" noTextEdit="1"/>
              </p:cNvSpPr>
              <p:nvPr/>
            </p:nvSpPr>
            <p:spPr>
              <a:xfrm>
                <a:off x="6792224" y="4715872"/>
                <a:ext cx="2239139" cy="523220"/>
              </a:xfrm>
              <a:prstGeom prst="rect">
                <a:avLst/>
              </a:prstGeom>
              <a:blipFill>
                <a:blip r:embed="rId3"/>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821725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4400" dirty="0"/>
              <a:t>“There are three kinds of lies: lies, damned lies, and statistics”</a:t>
            </a:r>
          </a:p>
          <a:p>
            <a:pPr marL="0" indent="0">
              <a:buNone/>
            </a:pPr>
            <a:r>
              <a:rPr lang="en-US" dirty="0"/>
              <a:t>	-- </a:t>
            </a:r>
            <a:r>
              <a:rPr lang="en-US" strike="sngStrike" dirty="0"/>
              <a:t>Mark Twain</a:t>
            </a:r>
          </a:p>
        </p:txBody>
      </p:sp>
    </p:spTree>
    <p:extLst>
      <p:ext uri="{BB962C8B-B14F-4D97-AF65-F5344CB8AC3E}">
        <p14:creationId xmlns:p14="http://schemas.microsoft.com/office/powerpoint/2010/main" val="2426210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regression lines come into the world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Most commonly the objective is to </a:t>
                </a:r>
                <a:r>
                  <a:rPr lang="en-US" u="sng" dirty="0"/>
                  <a:t>minimize</a:t>
                </a:r>
                <a:r>
                  <a:rPr lang="en-US" dirty="0"/>
                  <a:t> the </a:t>
                </a:r>
                <a:r>
                  <a:rPr lang="en-US" b="1" dirty="0"/>
                  <a:t>Mean Squared Error </a:t>
                </a:r>
                <a:r>
                  <a:rPr lang="en-US" dirty="0"/>
                  <a:t>(</a:t>
                </a:r>
                <a:r>
                  <a:rPr lang="en-US" b="1" dirty="0"/>
                  <a:t>MSE</a:t>
                </a:r>
                <a:r>
                  <a:rPr lang="en-US" dirty="0"/>
                  <a:t>):</a:t>
                </a:r>
              </a:p>
              <a:p>
                <a:endParaRPr lang="en-US" dirty="0"/>
              </a:p>
              <a:p>
                <a:endParaRPr lang="en-US" dirty="0"/>
              </a:p>
              <a:p>
                <a:r>
                  <a:rPr lang="en-US" dirty="0"/>
                  <a:t>Each error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called </a:t>
                </a:r>
                <a:r>
                  <a:rPr lang="en-US" b="1" dirty="0"/>
                  <a:t>residual</a:t>
                </a:r>
              </a:p>
              <a:p>
                <a:r>
                  <a:rPr lang="en-US" dirty="0"/>
                  <a:t>MSE </a:t>
                </a:r>
                <a:r>
                  <a:rPr lang="en-US" dirty="0" smtClean="0"/>
                  <a:t>&amp; </a:t>
                </a:r>
                <a:r>
                  <a:rPr lang="en-US" dirty="0"/>
                  <a:t>Linear regression =</a:t>
                </a:r>
                <a:br>
                  <a:rPr lang="en-US" dirty="0"/>
                </a:br>
                <a:r>
                  <a:rPr lang="en-US" b="1" dirty="0"/>
                  <a:t>Ordinary Least Squares </a:t>
                </a:r>
                <a:r>
                  <a:rPr lang="en-US" dirty="0"/>
                  <a:t>(</a:t>
                </a:r>
                <a:r>
                  <a:rPr lang="en-US" b="1" dirty="0"/>
                  <a:t>OLS</a:t>
                </a:r>
                <a:r>
                  <a:rPr lang="en-US" dirty="0"/>
                  <a:t>)</a:t>
                </a:r>
                <a:endParaRPr lang="en-US" b="1"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r="-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61448" y="2230794"/>
            <a:ext cx="4865719" cy="1505129"/>
          </a:xfrm>
          <a:prstGeom prst="rect">
            <a:avLst/>
          </a:prstGeom>
        </p:spPr>
      </p:pic>
      <p:sp>
        <p:nvSpPr>
          <p:cNvPr id="6" name="Left Brace 5"/>
          <p:cNvSpPr/>
          <p:nvPr/>
        </p:nvSpPr>
        <p:spPr>
          <a:xfrm rot="16200000">
            <a:off x="5495733" y="2971798"/>
            <a:ext cx="228599" cy="53651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rot="16200000">
            <a:off x="6450567" y="2996963"/>
            <a:ext cx="228599" cy="53651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5172274" y="3403832"/>
            <a:ext cx="1170991" cy="307777"/>
          </a:xfrm>
          <a:prstGeom prst="rect">
            <a:avLst/>
          </a:prstGeom>
          <a:noFill/>
        </p:spPr>
        <p:txBody>
          <a:bodyPr wrap="square" rtlCol="0">
            <a:spAutoFit/>
          </a:bodyPr>
          <a:lstStyle/>
          <a:p>
            <a:r>
              <a:rPr lang="en-US" sz="1400" dirty="0">
                <a:solidFill>
                  <a:srgbClr val="FF0000"/>
                </a:solidFill>
              </a:rPr>
              <a:t>prediction</a:t>
            </a:r>
          </a:p>
        </p:txBody>
      </p:sp>
      <p:sp>
        <p:nvSpPr>
          <p:cNvPr id="9" name="TextBox 8"/>
          <p:cNvSpPr txBox="1"/>
          <p:nvPr/>
        </p:nvSpPr>
        <p:spPr>
          <a:xfrm>
            <a:off x="6086669" y="3406658"/>
            <a:ext cx="1170991" cy="307777"/>
          </a:xfrm>
          <a:prstGeom prst="rect">
            <a:avLst/>
          </a:prstGeom>
          <a:noFill/>
        </p:spPr>
        <p:txBody>
          <a:bodyPr wrap="square" rtlCol="0">
            <a:spAutoFit/>
          </a:bodyPr>
          <a:lstStyle/>
          <a:p>
            <a:r>
              <a:rPr lang="en-US" sz="1400" dirty="0">
                <a:solidFill>
                  <a:srgbClr val="FF0000"/>
                </a:solidFill>
              </a:rPr>
              <a:t>observation</a:t>
            </a:r>
          </a:p>
        </p:txBody>
      </p:sp>
      <p:pic>
        <p:nvPicPr>
          <p:cNvPr id="2050" name="Picture 2" descr="http://www.restore.ac.uk/srme/www/fac/soc/wie/research-new/srme/glossary/ols_figure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981" y="2621800"/>
            <a:ext cx="4283269" cy="400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71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infamous R</a:t>
            </a:r>
            <a:r>
              <a:rPr lang="en-US" baseline="30000" dirty="0"/>
              <a:t>2</a:t>
            </a:r>
          </a:p>
        </p:txBody>
      </p:sp>
      <p:sp>
        <p:nvSpPr>
          <p:cNvPr id="3" name="Content Placeholder 2"/>
          <p:cNvSpPr>
            <a:spLocks noGrp="1"/>
          </p:cNvSpPr>
          <p:nvPr>
            <p:ph idx="1"/>
          </p:nvPr>
        </p:nvSpPr>
        <p:spPr>
          <a:xfrm>
            <a:off x="838199" y="1816294"/>
            <a:ext cx="10887635" cy="4351338"/>
          </a:xfrm>
        </p:spPr>
        <p:txBody>
          <a:bodyPr>
            <a:normAutofit/>
          </a:bodyPr>
          <a:lstStyle/>
          <a:p>
            <a:pPr marL="0" indent="0">
              <a:buNone/>
            </a:pPr>
            <a:r>
              <a:rPr lang="en-US" dirty="0"/>
              <a:t>MSE regression is commonly assessed by </a:t>
            </a:r>
            <a:r>
              <a:rPr lang="en-US" b="1" dirty="0"/>
              <a:t>coefficient of determination</a:t>
            </a:r>
            <a:r>
              <a:rPr lang="en-US" dirty="0"/>
              <a:t>: </a:t>
            </a:r>
            <a:br>
              <a:rPr lang="en-US" dirty="0"/>
            </a:br>
            <a:endParaRPr lang="en-US" dirty="0"/>
          </a:p>
          <a:p>
            <a:endParaRPr lang="en-US" dirty="0"/>
          </a:p>
          <a:p>
            <a:endParaRPr lang="en-US" dirty="0"/>
          </a:p>
          <a:p>
            <a:pPr marL="0" indent="0">
              <a:buNone/>
            </a:pPr>
            <a:r>
              <a:rPr lang="en-US" dirty="0"/>
              <a:t>(Where VAR is the variance of Y)</a:t>
            </a:r>
          </a:p>
          <a:p>
            <a:endParaRPr lang="en-US" dirty="0"/>
          </a:p>
          <a:p>
            <a:endParaRPr lang="en-US" dirty="0"/>
          </a:p>
        </p:txBody>
      </p:sp>
      <p:pic>
        <p:nvPicPr>
          <p:cNvPr id="4" name="Picture 3"/>
          <p:cNvPicPr>
            <a:picLocks noChangeAspect="1"/>
          </p:cNvPicPr>
          <p:nvPr/>
        </p:nvPicPr>
        <p:blipFill rotWithShape="1">
          <a:blip r:embed="rId2"/>
          <a:srcRect t="13293" b="12979"/>
          <a:stretch/>
        </p:blipFill>
        <p:spPr>
          <a:xfrm>
            <a:off x="4823926" y="2427809"/>
            <a:ext cx="2544147" cy="811764"/>
          </a:xfrm>
          <a:prstGeom prst="rect">
            <a:avLst/>
          </a:prstGeom>
        </p:spPr>
      </p:pic>
      <p:pic>
        <p:nvPicPr>
          <p:cNvPr id="5" name="Picture 4"/>
          <p:cNvPicPr>
            <a:picLocks noChangeAspect="1"/>
          </p:cNvPicPr>
          <p:nvPr/>
        </p:nvPicPr>
        <p:blipFill>
          <a:blip r:embed="rId3"/>
          <a:stretch>
            <a:fillRect/>
          </a:stretch>
        </p:blipFill>
        <p:spPr>
          <a:xfrm>
            <a:off x="2358168" y="4760259"/>
            <a:ext cx="3444904" cy="1065623"/>
          </a:xfrm>
          <a:prstGeom prst="rect">
            <a:avLst/>
          </a:prstGeom>
        </p:spPr>
      </p:pic>
      <p:pic>
        <p:nvPicPr>
          <p:cNvPr id="6" name="Picture 5"/>
          <p:cNvPicPr>
            <a:picLocks noChangeAspect="1"/>
          </p:cNvPicPr>
          <p:nvPr/>
        </p:nvPicPr>
        <p:blipFill>
          <a:blip r:embed="rId4"/>
          <a:stretch>
            <a:fillRect/>
          </a:stretch>
        </p:blipFill>
        <p:spPr>
          <a:xfrm>
            <a:off x="6551161" y="4760259"/>
            <a:ext cx="3311956" cy="1002766"/>
          </a:xfrm>
          <a:prstGeom prst="rect">
            <a:avLst/>
          </a:prstGeom>
        </p:spPr>
      </p:pic>
    </p:spTree>
    <p:extLst>
      <p:ext uri="{BB962C8B-B14F-4D97-AF65-F5344CB8AC3E}">
        <p14:creationId xmlns:p14="http://schemas.microsoft.com/office/powerpoint/2010/main" val="55546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baseline="30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6294"/>
                <a:ext cx="10515600" cy="4351338"/>
              </a:xfrm>
            </p:spPr>
            <p:txBody>
              <a:bodyPr>
                <a:normAutofit/>
              </a:bodyPr>
              <a:lstStyle/>
              <a:p>
                <a:r>
                  <a:rPr lang="en-US" sz="3200" dirty="0"/>
                  <a:t>When </a:t>
                </a:r>
                <a14:m>
                  <m:oMath xmlns:m="http://schemas.openxmlformats.org/officeDocument/2006/math">
                    <m:r>
                      <a:rPr lang="en-US" sz="3200" i="1" dirty="0">
                        <a:latin typeface="Cambria Math" panose="02040503050406030204" pitchFamily="18" charset="0"/>
                      </a:rPr>
                      <m:t>𝑀𝑆𝐸</m:t>
                    </m:r>
                    <m:r>
                      <a:rPr lang="en-US" sz="3200" i="1" dirty="0">
                        <a:latin typeface="Cambria Math" panose="02040503050406030204" pitchFamily="18" charset="0"/>
                      </a:rPr>
                      <m:t>=</m:t>
                    </m:r>
                    <m:r>
                      <a:rPr lang="en-US" sz="3200" i="1" dirty="0">
                        <a:latin typeface="Cambria Math" panose="02040503050406030204" pitchFamily="18" charset="0"/>
                      </a:rPr>
                      <m:t>0</m:t>
                    </m:r>
                  </m:oMath>
                </a14:m>
                <a:r>
                  <a:rPr lang="en-US" sz="3200" dirty="0"/>
                  <a:t>, we get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2</m:t>
                        </m:r>
                      </m:sup>
                    </m:sSup>
                    <m:r>
                      <a:rPr lang="en-US" sz="3200" i="1">
                        <a:latin typeface="Cambria Math" panose="02040503050406030204" pitchFamily="18" charset="0"/>
                      </a:rPr>
                      <m:t>=</m:t>
                    </m:r>
                    <m:r>
                      <a:rPr lang="en-US" sz="3200" i="1">
                        <a:latin typeface="Cambria Math" panose="02040503050406030204" pitchFamily="18" charset="0"/>
                      </a:rPr>
                      <m:t>1</m:t>
                    </m:r>
                  </m:oMath>
                </a14:m>
                <a:endParaRPr lang="en-US" sz="3200" dirty="0"/>
              </a:p>
              <a:p>
                <a:pPr lvl="1"/>
                <a:r>
                  <a:rPr lang="en-US" sz="2800" dirty="0"/>
                  <a:t>Perfect fit (X fully determines Y</a:t>
                </a:r>
                <a:r>
                  <a:rPr lang="en-US" sz="2800" dirty="0" smtClean="0"/>
                  <a:t>)</a:t>
                </a:r>
                <a:endParaRPr lang="en-US" sz="3200" dirty="0" smtClean="0"/>
              </a:p>
              <a:p>
                <a:r>
                  <a:rPr lang="en-US" sz="3200" dirty="0" smtClean="0"/>
                  <a:t>When </a:t>
                </a:r>
                <a14:m>
                  <m:oMath xmlns:m="http://schemas.openxmlformats.org/officeDocument/2006/math">
                    <m:r>
                      <a:rPr lang="en-US" sz="3200" i="1" dirty="0">
                        <a:latin typeface="Cambria Math" panose="02040503050406030204" pitchFamily="18" charset="0"/>
                      </a:rPr>
                      <m:t>𝑀𝑆𝐸</m:t>
                    </m:r>
                    <m:r>
                      <a:rPr lang="en-US" sz="3200" i="1" dirty="0">
                        <a:latin typeface="Cambria Math" panose="02040503050406030204" pitchFamily="18" charset="0"/>
                      </a:rPr>
                      <m:t>=</m:t>
                    </m:r>
                    <m:r>
                      <a:rPr lang="en-US" sz="3200" i="1" dirty="0">
                        <a:latin typeface="Cambria Math" panose="02040503050406030204" pitchFamily="18" charset="0"/>
                      </a:rPr>
                      <m:t>𝑉𝐴𝑅</m:t>
                    </m:r>
                  </m:oMath>
                </a14:m>
                <a:r>
                  <a:rPr lang="en-US" sz="3200" dirty="0"/>
                  <a:t>, we get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2</m:t>
                        </m:r>
                      </m:sup>
                    </m:sSup>
                    <m:r>
                      <a:rPr lang="en-US" sz="3200" i="1">
                        <a:latin typeface="Cambria Math" panose="02040503050406030204" pitchFamily="18" charset="0"/>
                      </a:rPr>
                      <m:t>=</m:t>
                    </m:r>
                    <m:r>
                      <a:rPr lang="en-US" sz="3200" b="0" i="1" smtClean="0">
                        <a:latin typeface="Cambria Math" panose="02040503050406030204" pitchFamily="18" charset="0"/>
                      </a:rPr>
                      <m:t>0</m:t>
                    </m:r>
                  </m:oMath>
                </a14:m>
                <a:endParaRPr lang="en-US" sz="3200" dirty="0"/>
              </a:p>
              <a:p>
                <a:pPr lvl="1"/>
                <a:r>
                  <a:rPr lang="en-US" sz="2800" dirty="0"/>
                  <a:t>Zero fit (X gives no information about Y)</a:t>
                </a:r>
              </a:p>
              <a:p>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𝑅</m:t>
                        </m:r>
                      </m:e>
                      <m:sup>
                        <m:r>
                          <a:rPr lang="en-US" sz="3200" i="1">
                            <a:latin typeface="Cambria Math" panose="02040503050406030204" pitchFamily="18" charset="0"/>
                          </a:rPr>
                          <m:t>2</m:t>
                        </m:r>
                      </m:sup>
                    </m:sSup>
                  </m:oMath>
                </a14:m>
                <a:r>
                  <a:rPr lang="en-US" sz="3200" dirty="0"/>
                  <a:t> measures the fraction of the variance of Y explained by X.</a:t>
                </a:r>
              </a:p>
              <a:p>
                <a:pPr lvl="1"/>
                <a:r>
                  <a:rPr lang="en-US" sz="2800" dirty="0"/>
                  <a:t>Should be between 0 to 1</a:t>
                </a:r>
              </a:p>
              <a:p>
                <a:endParaRPr lang="en-US" sz="3200" dirty="0"/>
              </a:p>
              <a:p>
                <a:pPr lvl="1"/>
                <a:endParaRPr lang="en-US" sz="28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6294"/>
                <a:ext cx="10515600" cy="4351338"/>
              </a:xfrm>
              <a:blipFill rotWithShape="0">
                <a:blip r:embed="rId2"/>
                <a:stretch>
                  <a:fillRect l="-1333" t="-2801" r="-754"/>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t="13293" b="12979"/>
          <a:stretch/>
        </p:blipFill>
        <p:spPr>
          <a:xfrm>
            <a:off x="8285334" y="5472953"/>
            <a:ext cx="3196534" cy="1019922"/>
          </a:xfrm>
          <a:prstGeom prst="rect">
            <a:avLst/>
          </a:prstGeom>
        </p:spPr>
      </p:pic>
    </p:spTree>
    <p:extLst>
      <p:ext uri="{BB962C8B-B14F-4D97-AF65-F5344CB8AC3E}">
        <p14:creationId xmlns:p14="http://schemas.microsoft.com/office/powerpoint/2010/main" val="275428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OLS vs. Pearson’s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As the name </a:t>
                </a:r>
                <a:r>
                  <a:rPr lang="en-US" dirty="0" smtClean="0"/>
                  <a:t>suggests,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equals to the square of Pearson’s correlation coefficient </a:t>
                </a:r>
                <a14:m>
                  <m:oMath xmlns:m="http://schemas.openxmlformats.org/officeDocument/2006/math">
                    <m:r>
                      <a:rPr lang="en-US" b="0" i="1" smtClean="0">
                        <a:latin typeface="Cambria Math" panose="02040503050406030204" pitchFamily="18" charset="0"/>
                      </a:rPr>
                      <m:t>𝑟</m:t>
                    </m:r>
                  </m:oMath>
                </a14:m>
                <a:r>
                  <a:rPr lang="en-US" dirty="0"/>
                  <a:t> (in one-variable OLS)</a:t>
                </a:r>
              </a:p>
              <a:p>
                <a:r>
                  <a:rPr lang="en-US" dirty="0"/>
                  <a:t>They are essentially the same</a:t>
                </a:r>
              </a:p>
              <a:p>
                <a:pPr lvl="1"/>
                <a:r>
                  <a:rPr lang="en-US" dirty="0"/>
                  <a:t>Both yield the same results in term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endParaRPr lang="en-US" dirty="0"/>
              </a:p>
              <a:p>
                <a:r>
                  <a:rPr lang="en-US" dirty="0"/>
                  <a:t>OLS complements Pearson’s, providing us with a concrete model</a:t>
                </a:r>
              </a:p>
              <a:p>
                <a:r>
                  <a:rPr lang="en-US" dirty="0"/>
                  <a:t>More complex regression models that behave differently are also possible</a:t>
                </a:r>
              </a:p>
              <a:p>
                <a:pPr lvl="1"/>
                <a:r>
                  <a:rPr lang="en-US" dirty="0"/>
                  <a:t>E.g. non-linear regression, and/or other error terms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32904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Regression analysis with </a:t>
            </a:r>
            <a:r>
              <a:rPr lang="en-US" dirty="0" err="1"/>
              <a:t>statsmodels</a:t>
            </a:r>
            <a:endParaRPr lang="en-US" dirty="0"/>
          </a:p>
        </p:txBody>
      </p:sp>
      <p:sp>
        <p:nvSpPr>
          <p:cNvPr id="3" name="Content Placeholder 2"/>
          <p:cNvSpPr>
            <a:spLocks noGrp="1"/>
          </p:cNvSpPr>
          <p:nvPr>
            <p:ph idx="1"/>
          </p:nvPr>
        </p:nvSpPr>
        <p:spPr/>
        <p:txBody>
          <a:bodyPr/>
          <a:lstStyle/>
          <a:p>
            <a:r>
              <a:rPr lang="en-US" b="1" i="1" dirty="0" err="1"/>
              <a:t>statsmodels.api.OLS</a:t>
            </a:r>
            <a:r>
              <a:rPr lang="en-US" dirty="0"/>
              <a:t> implements the standard regression model</a:t>
            </a:r>
          </a:p>
          <a:p>
            <a:r>
              <a:rPr lang="en-US" dirty="0"/>
              <a:t>Many other more advanced models are available</a:t>
            </a:r>
          </a:p>
          <a:p>
            <a:pPr lvl="1"/>
            <a:r>
              <a:rPr lang="en-US" dirty="0"/>
              <a:t>E.g. </a:t>
            </a:r>
            <a:r>
              <a:rPr lang="en-US" b="1" dirty="0"/>
              <a:t>Robust Linear Models </a:t>
            </a:r>
            <a:r>
              <a:rPr lang="en-US" dirty="0"/>
              <a:t>that are less affected by outliers</a:t>
            </a:r>
          </a:p>
        </p:txBody>
      </p:sp>
    </p:spTree>
    <p:extLst>
      <p:ext uri="{BB962C8B-B14F-4D97-AF65-F5344CB8AC3E}">
        <p14:creationId xmlns:p14="http://schemas.microsoft.com/office/powerpoint/2010/main" val="293772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What if the correlation isn’t linear?</a:t>
            </a:r>
            <a:endParaRPr lang="en-US" dirty="0"/>
          </a:p>
        </p:txBody>
      </p:sp>
      <p:pic>
        <p:nvPicPr>
          <p:cNvPr id="4" name="Picture 3"/>
          <p:cNvPicPr>
            <a:picLocks noChangeAspect="1"/>
          </p:cNvPicPr>
          <p:nvPr/>
        </p:nvPicPr>
        <p:blipFill rotWithShape="1">
          <a:blip r:embed="rId2"/>
          <a:srcRect l="1445" t="8002" r="2560" b="1108"/>
          <a:stretch/>
        </p:blipFill>
        <p:spPr>
          <a:xfrm>
            <a:off x="3598552" y="1690688"/>
            <a:ext cx="4994896" cy="4482557"/>
          </a:xfrm>
          <a:prstGeom prst="rect">
            <a:avLst/>
          </a:prstGeom>
        </p:spPr>
      </p:pic>
    </p:spTree>
    <p:extLst>
      <p:ext uri="{BB962C8B-B14F-4D97-AF65-F5344CB8AC3E}">
        <p14:creationId xmlns:p14="http://schemas.microsoft.com/office/powerpoint/2010/main" val="427902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D784B1-1FD4-974C-AEC9-7BD0491027B2}"/>
              </a:ext>
            </a:extLst>
          </p:cNvPr>
          <p:cNvSpPr>
            <a:spLocks noGrp="1"/>
          </p:cNvSpPr>
          <p:nvPr>
            <p:ph type="title"/>
          </p:nvPr>
        </p:nvSpPr>
        <p:spPr/>
        <p:txBody>
          <a:bodyPr/>
          <a:lstStyle/>
          <a:p>
            <a:pPr algn="ctr"/>
            <a:r>
              <a:rPr lang="en-US" dirty="0"/>
              <a:t>Spearman’s rank correlation</a:t>
            </a:r>
          </a:p>
        </p:txBody>
      </p:sp>
      <p:graphicFrame>
        <p:nvGraphicFramePr>
          <p:cNvPr id="4" name="Table 3">
            <a:extLst>
              <a:ext uri="{FF2B5EF4-FFF2-40B4-BE49-F238E27FC236}">
                <a16:creationId xmlns:a16="http://schemas.microsoft.com/office/drawing/2014/main" xmlns="" id="{F9A106BD-454D-3A40-A4BA-30041AF64A0B}"/>
              </a:ext>
            </a:extLst>
          </p:cNvPr>
          <p:cNvGraphicFramePr>
            <a:graphicFrameLocks noGrp="1"/>
          </p:cNvGraphicFramePr>
          <p:nvPr>
            <p:extLst>
              <p:ext uri="{D42A27DB-BD31-4B8C-83A1-F6EECF244321}">
                <p14:modId xmlns:p14="http://schemas.microsoft.com/office/powerpoint/2010/main" val="2993867683"/>
              </p:ext>
            </p:extLst>
          </p:nvPr>
        </p:nvGraphicFramePr>
        <p:xfrm>
          <a:off x="90196" y="1898174"/>
          <a:ext cx="7956177" cy="4206240"/>
        </p:xfrm>
        <a:graphic>
          <a:graphicData uri="http://schemas.openxmlformats.org/drawingml/2006/table">
            <a:tbl>
              <a:tblPr firstRow="1" bandRow="1">
                <a:tableStyleId>{69CF1AB2-1976-4502-BF36-3FF5EA218861}</a:tableStyleId>
              </a:tblPr>
              <a:tblGrid>
                <a:gridCol w="2523566">
                  <a:extLst>
                    <a:ext uri="{9D8B030D-6E8A-4147-A177-3AD203B41FA5}">
                      <a16:colId xmlns:a16="http://schemas.microsoft.com/office/drawing/2014/main" xmlns="" val="3893942377"/>
                    </a:ext>
                  </a:extLst>
                </a:gridCol>
                <a:gridCol w="5432611">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Two numerical variables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Testing </a:t>
                      </a:r>
                      <a:r>
                        <a:rPr lang="en-US" sz="2400" b="0" dirty="0"/>
                        <a:t>monotonic</a:t>
                      </a:r>
                      <a:r>
                        <a:rPr lang="en-US" sz="2400" dirty="0"/>
                        <a:t> correlation between the two variables</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The ranks of the two variables are uncorrelated</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r>
                        <a:rPr lang="en-US" sz="2400" dirty="0"/>
                        <a:t>None (non-parametric)</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Deals only with monotonic correlation</a:t>
                      </a:r>
                    </a:p>
                    <a:p>
                      <a:r>
                        <a:rPr lang="en-US" sz="2400" dirty="0"/>
                        <a:t>Deals only with two variables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r>
                        <a:rPr lang="en-US" sz="2400" i="1" dirty="0" err="1"/>
                        <a:t>scipy.stats.spearmanr</a:t>
                      </a:r>
                      <a:r>
                        <a:rPr lang="en-US" sz="2400" i="1" dirty="0"/>
                        <a:t>(x, y)</a:t>
                      </a:r>
                    </a:p>
                  </a:txBody>
                  <a:tcPr/>
                </a:tc>
                <a:extLst>
                  <a:ext uri="{0D108BD9-81ED-4DB2-BD59-A6C34878D82A}">
                    <a16:rowId xmlns:a16="http://schemas.microsoft.com/office/drawing/2014/main" xmlns="" val="353503339"/>
                  </a:ext>
                </a:extLst>
              </a:tr>
            </a:tbl>
          </a:graphicData>
        </a:graphic>
      </p:graphicFrame>
      <p:pic>
        <p:nvPicPr>
          <p:cNvPr id="5" name="Picture 4">
            <a:extLst>
              <a:ext uri="{FF2B5EF4-FFF2-40B4-BE49-F238E27FC236}">
                <a16:creationId xmlns:a16="http://schemas.microsoft.com/office/drawing/2014/main" xmlns="" id="{B2D832C6-B301-CB48-A79E-FBE08C44C0F8}"/>
              </a:ext>
            </a:extLst>
          </p:cNvPr>
          <p:cNvPicPr>
            <a:picLocks noChangeAspect="1"/>
          </p:cNvPicPr>
          <p:nvPr/>
        </p:nvPicPr>
        <p:blipFill rotWithShape="1">
          <a:blip r:embed="rId2"/>
          <a:srcRect l="1445" t="2474" r="2560" b="1109"/>
          <a:stretch/>
        </p:blipFill>
        <p:spPr>
          <a:xfrm>
            <a:off x="8304245" y="2063767"/>
            <a:ext cx="3797559" cy="3615276"/>
          </a:xfrm>
          <a:prstGeom prst="rect">
            <a:avLst/>
          </a:prstGeom>
        </p:spPr>
      </p:pic>
    </p:spTree>
    <p:extLst>
      <p:ext uri="{BB962C8B-B14F-4D97-AF65-F5344CB8AC3E}">
        <p14:creationId xmlns:p14="http://schemas.microsoft.com/office/powerpoint/2010/main" val="4131907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It’s just the Pearson correlation between the </a:t>
            </a:r>
            <a:r>
              <a:rPr lang="en-US" b="1" dirty="0"/>
              <a:t>rank values </a:t>
            </a:r>
            <a:r>
              <a:rPr lang="en-US" dirty="0"/>
              <a:t>of the variables</a:t>
            </a:r>
          </a:p>
          <a:p>
            <a:r>
              <a:rPr lang="en-US" dirty="0"/>
              <a:t>Example: if </a:t>
            </a:r>
            <a:r>
              <a:rPr lang="en-US" sz="2400" i="1" dirty="0"/>
              <a:t>x = [5.2, 2.1, -3, 4.2] </a:t>
            </a:r>
            <a:r>
              <a:rPr lang="en-US" dirty="0"/>
              <a:t>and </a:t>
            </a:r>
            <a:r>
              <a:rPr lang="en-US" sz="2400" i="1" dirty="0"/>
              <a:t>y = [66.1, 0, 10.12, 58]</a:t>
            </a:r>
            <a:r>
              <a:rPr lang="en-US" dirty="0"/>
              <a:t> then </a:t>
            </a:r>
            <a:r>
              <a:rPr lang="en-US" sz="2400" i="1" dirty="0" err="1"/>
              <a:t>rank_x</a:t>
            </a:r>
            <a:r>
              <a:rPr lang="en-US" sz="2400" i="1" dirty="0"/>
              <a:t> = [4, 2, 1, 3] </a:t>
            </a:r>
            <a:r>
              <a:rPr lang="en-US" dirty="0"/>
              <a:t>and </a:t>
            </a:r>
            <a:r>
              <a:rPr lang="en-US" sz="2400" i="1" dirty="0" err="1"/>
              <a:t>rank_y</a:t>
            </a:r>
            <a:r>
              <a:rPr lang="en-US" sz="2400" i="1" dirty="0"/>
              <a:t> = [4, 1, 2, 3]</a:t>
            </a:r>
            <a:r>
              <a:rPr lang="en-US" dirty="0"/>
              <a:t>.</a:t>
            </a:r>
          </a:p>
          <a:p>
            <a:r>
              <a:rPr lang="en-US" b="1" i="1" dirty="0" err="1"/>
              <a:t>scipy.stats.spearmanr</a:t>
            </a:r>
            <a:r>
              <a:rPr lang="en-US" i="1" dirty="0"/>
              <a:t>(x, y) </a:t>
            </a:r>
            <a:r>
              <a:rPr lang="en-US" dirty="0"/>
              <a:t>returns </a:t>
            </a:r>
            <a:r>
              <a:rPr lang="en-US" i="1" dirty="0"/>
              <a:t>(</a:t>
            </a:r>
            <a:r>
              <a:rPr lang="el-GR" i="1" dirty="0"/>
              <a:t>ρ</a:t>
            </a:r>
            <a:r>
              <a:rPr lang="en-US" i="1" dirty="0"/>
              <a:t>, p-value) </a:t>
            </a:r>
            <a:r>
              <a:rPr lang="en-US" dirty="0"/>
              <a:t>tuple</a:t>
            </a:r>
          </a:p>
        </p:txBody>
      </p:sp>
    </p:spTree>
    <p:extLst>
      <p:ext uri="{BB962C8B-B14F-4D97-AF65-F5344CB8AC3E}">
        <p14:creationId xmlns:p14="http://schemas.microsoft.com/office/powerpoint/2010/main" val="1503335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Demonstration</a:t>
            </a:r>
          </a:p>
        </p:txBody>
      </p:sp>
      <p:sp>
        <p:nvSpPr>
          <p:cNvPr id="3" name="Content Placeholder 2"/>
          <p:cNvSpPr>
            <a:spLocks noGrp="1"/>
          </p:cNvSpPr>
          <p:nvPr>
            <p:ph idx="1"/>
          </p:nvPr>
        </p:nvSpPr>
        <p:spPr/>
        <p:txBody>
          <a:bodyPr/>
          <a:lstStyle/>
          <a:p>
            <a:r>
              <a:rPr lang="en-US" dirty="0"/>
              <a:t>Calculating Pearson’s and Spearman’s correlation with </a:t>
            </a:r>
            <a:r>
              <a:rPr lang="en-US" b="1" dirty="0" err="1"/>
              <a:t>scipy</a:t>
            </a:r>
            <a:endParaRPr lang="en-US" b="1" dirty="0"/>
          </a:p>
          <a:p>
            <a:r>
              <a:rPr lang="en-US" dirty="0"/>
              <a:t>Regression analysis with </a:t>
            </a:r>
            <a:r>
              <a:rPr lang="en-US" b="1" dirty="0" err="1"/>
              <a:t>statsmodels</a:t>
            </a:r>
            <a:endParaRPr lang="en-US" b="1" dirty="0"/>
          </a:p>
        </p:txBody>
      </p:sp>
    </p:spTree>
    <p:extLst>
      <p:ext uri="{BB962C8B-B14F-4D97-AF65-F5344CB8AC3E}">
        <p14:creationId xmlns:p14="http://schemas.microsoft.com/office/powerpoint/2010/main" val="143095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lnSpcReduction="10000"/>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971550" lvl="1" indent="-514350">
              <a:buFont typeface="+mj-lt"/>
              <a:buAutoNum type="alphaLcParenR"/>
            </a:pPr>
            <a:r>
              <a:rPr lang="en-US" dirty="0"/>
              <a:t>Numerical vs. numerical</a:t>
            </a:r>
          </a:p>
          <a:p>
            <a:pPr marL="971550" lvl="1" indent="-514350">
              <a:buFont typeface="+mj-lt"/>
              <a:buAutoNum type="alphaLcParenR"/>
            </a:pPr>
            <a:r>
              <a:rPr lang="en-US" b="1" dirty="0"/>
              <a:t>Numerical vs. categorical</a:t>
            </a:r>
          </a:p>
          <a:p>
            <a:pPr marL="971550" lvl="1" indent="-514350">
              <a:buFont typeface="+mj-lt"/>
              <a:buAutoNum type="alphaLcParenR"/>
            </a:pPr>
            <a:r>
              <a:rPr lang="en-US" dirty="0"/>
              <a:t>Categorical vs. categorical</a:t>
            </a:r>
            <a:endParaRPr lang="en-US" b="1" dirty="0"/>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336322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statistical analysis?</a:t>
            </a:r>
          </a:p>
        </p:txBody>
      </p:sp>
      <p:sp>
        <p:nvSpPr>
          <p:cNvPr id="3" name="Content Placeholder 2"/>
          <p:cNvSpPr>
            <a:spLocks noGrp="1"/>
          </p:cNvSpPr>
          <p:nvPr>
            <p:ph idx="1"/>
          </p:nvPr>
        </p:nvSpPr>
        <p:spPr/>
        <p:txBody>
          <a:bodyPr/>
          <a:lstStyle/>
          <a:p>
            <a:r>
              <a:rPr lang="en-US" dirty="0"/>
              <a:t>Biology is filled with noise</a:t>
            </a:r>
          </a:p>
          <a:p>
            <a:pPr lvl="1"/>
            <a:r>
              <a:rPr lang="en-US" dirty="0"/>
              <a:t>O</a:t>
            </a:r>
            <a:r>
              <a:rPr lang="en-US" dirty="0" smtClean="0"/>
              <a:t>ften </a:t>
            </a:r>
            <a:r>
              <a:rPr lang="en-US" dirty="0"/>
              <a:t>hides biological phenomena </a:t>
            </a:r>
            <a:r>
              <a:rPr lang="en-US" dirty="0" smtClean="0"/>
              <a:t>(“</a:t>
            </a:r>
            <a:r>
              <a:rPr lang="en-US" dirty="0"/>
              <a:t>signal”)</a:t>
            </a:r>
          </a:p>
          <a:p>
            <a:pPr lvl="1"/>
            <a:r>
              <a:rPr lang="en-US" dirty="0"/>
              <a:t>Sometimes creates random patterns</a:t>
            </a:r>
          </a:p>
          <a:p>
            <a:r>
              <a:rPr lang="en-US" dirty="0"/>
              <a:t>The goal: telling signal (true phenomena) from </a:t>
            </a:r>
            <a:r>
              <a:rPr lang="en-US" dirty="0" smtClean="0"/>
              <a:t>noise</a:t>
            </a:r>
          </a:p>
        </p:txBody>
      </p:sp>
    </p:spTree>
    <p:extLst>
      <p:ext uri="{BB962C8B-B14F-4D97-AF65-F5344CB8AC3E}">
        <p14:creationId xmlns:p14="http://schemas.microsoft.com/office/powerpoint/2010/main" val="2328336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Association between a categorical and a numerical variable</a:t>
            </a:r>
          </a:p>
        </p:txBody>
      </p:sp>
      <p:sp>
        <p:nvSpPr>
          <p:cNvPr id="3" name="Content Placeholder 2"/>
          <p:cNvSpPr>
            <a:spLocks noGrp="1"/>
          </p:cNvSpPr>
          <p:nvPr>
            <p:ph idx="1"/>
          </p:nvPr>
        </p:nvSpPr>
        <p:spPr/>
        <p:txBody>
          <a:bodyPr/>
          <a:lstStyle/>
          <a:p>
            <a:r>
              <a:rPr lang="en-US" dirty="0"/>
              <a:t>Example: Do viruses of different taxa have different genome lengths?</a:t>
            </a:r>
          </a:p>
          <a:p>
            <a:r>
              <a:rPr lang="en-US" dirty="0"/>
              <a:t>The simple case: only two categories (e.g. DNA vs. RNA viruses)</a:t>
            </a:r>
          </a:p>
          <a:p>
            <a:pPr lvl="1"/>
            <a:r>
              <a:rPr lang="en-US" dirty="0"/>
              <a:t>The question </a:t>
            </a:r>
            <a:r>
              <a:rPr lang="en-US" dirty="0" smtClean="0"/>
              <a:t>might become: </a:t>
            </a:r>
            <a:r>
              <a:rPr lang="en-US" dirty="0"/>
              <a:t>are the means of the two populations significantly different?</a:t>
            </a:r>
          </a:p>
          <a:p>
            <a:pPr lvl="1"/>
            <a:r>
              <a:rPr lang="en-US" dirty="0"/>
              <a:t>The standard approach is then running </a:t>
            </a:r>
            <a:r>
              <a:rPr lang="en-US" b="1" dirty="0"/>
              <a:t>t-test</a:t>
            </a:r>
          </a:p>
        </p:txBody>
      </p:sp>
    </p:spTree>
    <p:extLst>
      <p:ext uri="{BB962C8B-B14F-4D97-AF65-F5344CB8AC3E}">
        <p14:creationId xmlns:p14="http://schemas.microsoft.com/office/powerpoint/2010/main" val="1018002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D784B1-1FD4-974C-AEC9-7BD0491027B2}"/>
              </a:ext>
            </a:extLst>
          </p:cNvPr>
          <p:cNvSpPr>
            <a:spLocks noGrp="1"/>
          </p:cNvSpPr>
          <p:nvPr>
            <p:ph type="title"/>
          </p:nvPr>
        </p:nvSpPr>
        <p:spPr/>
        <p:txBody>
          <a:bodyPr/>
          <a:lstStyle/>
          <a:p>
            <a:pPr algn="ctr"/>
            <a:r>
              <a:rPr lang="en-US" dirty="0"/>
              <a:t>t-test of population means</a:t>
            </a:r>
          </a:p>
        </p:txBody>
      </p:sp>
      <p:graphicFrame>
        <p:nvGraphicFramePr>
          <p:cNvPr id="4" name="Table 3">
            <a:extLst>
              <a:ext uri="{FF2B5EF4-FFF2-40B4-BE49-F238E27FC236}">
                <a16:creationId xmlns:a16="http://schemas.microsoft.com/office/drawing/2014/main" xmlns="" id="{F9A106BD-454D-3A40-A4BA-30041AF64A0B}"/>
              </a:ext>
            </a:extLst>
          </p:cNvPr>
          <p:cNvGraphicFramePr>
            <a:graphicFrameLocks noGrp="1"/>
          </p:cNvGraphicFramePr>
          <p:nvPr>
            <p:extLst>
              <p:ext uri="{D42A27DB-BD31-4B8C-83A1-F6EECF244321}">
                <p14:modId xmlns:p14="http://schemas.microsoft.com/office/powerpoint/2010/main" val="179336031"/>
              </p:ext>
            </p:extLst>
          </p:nvPr>
        </p:nvGraphicFramePr>
        <p:xfrm>
          <a:off x="471196" y="2081054"/>
          <a:ext cx="7956177" cy="3474720"/>
        </p:xfrm>
        <a:graphic>
          <a:graphicData uri="http://schemas.openxmlformats.org/drawingml/2006/table">
            <a:tbl>
              <a:tblPr firstRow="1" bandRow="1">
                <a:tableStyleId>{69CF1AB2-1976-4502-BF36-3FF5EA218861}</a:tableStyleId>
              </a:tblPr>
              <a:tblGrid>
                <a:gridCol w="2523566">
                  <a:extLst>
                    <a:ext uri="{9D8B030D-6E8A-4147-A177-3AD203B41FA5}">
                      <a16:colId xmlns:a16="http://schemas.microsoft.com/office/drawing/2014/main" xmlns="" val="3893942377"/>
                    </a:ext>
                  </a:extLst>
                </a:gridCol>
                <a:gridCol w="5432611">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Two groups of numbers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Compare population means</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The two populations have the same mean</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pPr marL="457200" indent="-457200">
                        <a:buAutoNum type="arabicPeriod"/>
                      </a:pPr>
                      <a:r>
                        <a:rPr lang="en-US" sz="2400" dirty="0" smtClean="0"/>
                        <a:t>Normal </a:t>
                      </a:r>
                      <a:r>
                        <a:rPr lang="en-US" sz="2400" dirty="0"/>
                        <a:t>distribution of </a:t>
                      </a:r>
                      <a:r>
                        <a:rPr lang="en-US" sz="2400" dirty="0" smtClean="0"/>
                        <a:t>means</a:t>
                      </a:r>
                    </a:p>
                    <a:p>
                      <a:pPr marL="457200" indent="-457200">
                        <a:buAutoNum type="arabicPeriod"/>
                      </a:pPr>
                      <a:r>
                        <a:rPr lang="en-US" sz="2400" dirty="0" smtClean="0"/>
                        <a:t>Equal </a:t>
                      </a:r>
                      <a:r>
                        <a:rPr lang="en-US" sz="2400" dirty="0"/>
                        <a:t>variance</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Only compares </a:t>
                      </a:r>
                      <a:r>
                        <a:rPr lang="en-US" sz="2400" dirty="0" smtClean="0"/>
                        <a:t>means</a:t>
                      </a:r>
                    </a:p>
                    <a:p>
                      <a:r>
                        <a:rPr lang="en-US" sz="2400" dirty="0" smtClean="0"/>
                        <a:t>Unreliable </a:t>
                      </a:r>
                      <a:r>
                        <a:rPr lang="en-US" sz="2400" dirty="0"/>
                        <a:t>for small sample sizes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r>
                        <a:rPr lang="en-US" sz="2400" i="1" dirty="0" err="1"/>
                        <a:t>scipy.stats.ttest_ind</a:t>
                      </a:r>
                      <a:r>
                        <a:rPr lang="en-US" sz="2400" i="1" dirty="0"/>
                        <a:t>(x, y)</a:t>
                      </a:r>
                    </a:p>
                  </a:txBody>
                  <a:tcPr/>
                </a:tc>
                <a:extLst>
                  <a:ext uri="{0D108BD9-81ED-4DB2-BD59-A6C34878D82A}">
                    <a16:rowId xmlns:a16="http://schemas.microsoft.com/office/drawing/2014/main" xmlns="" val="353503339"/>
                  </a:ext>
                </a:extLst>
              </a:tr>
            </a:tbl>
          </a:graphicData>
        </a:graphic>
      </p:graphicFrame>
      <p:pic>
        <p:nvPicPr>
          <p:cNvPr id="6" name="Picture 5">
            <a:extLst>
              <a:ext uri="{FF2B5EF4-FFF2-40B4-BE49-F238E27FC236}">
                <a16:creationId xmlns:a16="http://schemas.microsoft.com/office/drawing/2014/main" xmlns="" id="{4DE61553-A38B-3B45-9594-5D0B54DE401A}"/>
              </a:ext>
            </a:extLst>
          </p:cNvPr>
          <p:cNvPicPr>
            <a:picLocks noChangeAspect="1"/>
          </p:cNvPicPr>
          <p:nvPr/>
        </p:nvPicPr>
        <p:blipFill rotWithShape="1">
          <a:blip r:embed="rId2">
            <a:extLst>
              <a:ext uri="{28A0092B-C50C-407E-A947-70E740481C1C}">
                <a14:useLocalDpi xmlns:a14="http://schemas.microsoft.com/office/drawing/2010/main" val="0"/>
              </a:ext>
            </a:extLst>
          </a:blip>
          <a:srcRect l="21380" t="15995" r="7506" b="14412"/>
          <a:stretch/>
        </p:blipFill>
        <p:spPr>
          <a:xfrm>
            <a:off x="9004300" y="2326164"/>
            <a:ext cx="2819400" cy="2984500"/>
          </a:xfrm>
          <a:prstGeom prst="rect">
            <a:avLst/>
          </a:prstGeom>
        </p:spPr>
      </p:pic>
    </p:spTree>
    <p:extLst>
      <p:ext uri="{BB962C8B-B14F-4D97-AF65-F5344CB8AC3E}">
        <p14:creationId xmlns:p14="http://schemas.microsoft.com/office/powerpoint/2010/main" val="1830561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EC74BE-3B18-4444-8282-12E415E5AEF9}"/>
              </a:ext>
            </a:extLst>
          </p:cNvPr>
          <p:cNvSpPr>
            <a:spLocks noGrp="1"/>
          </p:cNvSpPr>
          <p:nvPr>
            <p:ph type="title"/>
          </p:nvPr>
        </p:nvSpPr>
        <p:spPr/>
        <p:txBody>
          <a:bodyPr/>
          <a:lstStyle/>
          <a:p>
            <a:pPr algn="ctr"/>
            <a:r>
              <a:rPr lang="en-US" dirty="0"/>
              <a:t>t-test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1F4AA8AA-BE37-CE41-84A8-9C96DCA04A85}"/>
                  </a:ext>
                </a:extLst>
              </p:cNvPr>
              <p:cNvSpPr>
                <a:spLocks noGrp="1"/>
              </p:cNvSpPr>
              <p:nvPr>
                <p:ph idx="1"/>
              </p:nvPr>
            </p:nvSpPr>
            <p:spPr/>
            <p:txBody>
              <a:bodyPr>
                <a:normAutofit lnSpcReduction="10000"/>
              </a:bodyPr>
              <a:lstStyle/>
              <a:p>
                <a:r>
                  <a:rPr lang="en-US" dirty="0"/>
                  <a:t>Samples in each of the two groups are </a:t>
                </a:r>
                <a:r>
                  <a:rPr lang="en-US" dirty="0" err="1"/>
                  <a:t>i.i.d</a:t>
                </a:r>
                <a:r>
                  <a:rPr lang="en-US" dirty="0"/>
                  <a:t> </a:t>
                </a:r>
              </a:p>
              <a:p>
                <a:r>
                  <a:rPr lang="en-US" dirty="0"/>
                  <a:t>The two groups are exclusive (</a:t>
                </a:r>
                <a:r>
                  <a:rPr lang="en-US" u="sng" dirty="0"/>
                  <a:t>no shared samples</a:t>
                </a:r>
                <a:r>
                  <a:rPr lang="en-US" dirty="0"/>
                  <a:t>)</a:t>
                </a:r>
              </a:p>
              <a:p>
                <a:pPr lvl="1"/>
                <a:r>
                  <a:rPr lang="en-US" dirty="0"/>
                  <a:t>If testing a subpopulation – compare against all the rest (after excluding the subpopulation)</a:t>
                </a:r>
              </a:p>
              <a:p>
                <a:r>
                  <a:rPr lang="en-US" dirty="0"/>
                  <a:t>Normal distribution of the </a:t>
                </a:r>
                <a:r>
                  <a:rPr lang="en-US" u="sng" dirty="0"/>
                  <a:t>means</a:t>
                </a:r>
                <a:r>
                  <a:rPr lang="en-US" dirty="0"/>
                  <a:t> (not the samples)</a:t>
                </a:r>
              </a:p>
              <a:p>
                <a:pPr lvl="1"/>
                <a:r>
                  <a:rPr lang="en-US" dirty="0"/>
                  <a:t>Central limit theorem assures that for large-enough groups (say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30</m:t>
                    </m:r>
                  </m:oMath>
                </a14:m>
                <a:r>
                  <a:rPr lang="en-US" dirty="0"/>
                  <a:t> samples overall)</a:t>
                </a:r>
              </a:p>
              <a:p>
                <a:r>
                  <a:rPr lang="en-US" dirty="0"/>
                  <a:t>The basic version of the test also assumes same variance in the two groups</a:t>
                </a:r>
              </a:p>
              <a:p>
                <a:pPr lvl="1"/>
                <a:r>
                  <a:rPr lang="en-US" dirty="0"/>
                  <a:t>The </a:t>
                </a:r>
                <a:r>
                  <a:rPr lang="en-US" b="1" dirty="0"/>
                  <a:t>Welch </a:t>
                </a:r>
                <a:r>
                  <a:rPr lang="en-US" dirty="0"/>
                  <a:t>version of the test (AKA “unequal variance t-test”) spares this assumption</a:t>
                </a:r>
              </a:p>
              <a:p>
                <a:endParaRPr lang="en-US" dirty="0"/>
              </a:p>
            </p:txBody>
          </p:sp>
        </mc:Choice>
        <mc:Fallback xmlns="">
          <p:sp>
            <p:nvSpPr>
              <p:cNvPr id="3" name="Content Placeholder 2">
                <a:extLst>
                  <a:ext uri="{FF2B5EF4-FFF2-40B4-BE49-F238E27FC236}">
                    <a16:creationId xmlns:a16="http://schemas.microsoft.com/office/drawing/2014/main" id="{1F4AA8AA-BE37-CE41-84A8-9C96DCA04A85}"/>
                  </a:ext>
                </a:extLst>
              </p:cNvPr>
              <p:cNvSpPr>
                <a:spLocks noGrp="1" noRot="1" noChangeAspect="1" noMove="1" noResize="1" noEditPoints="1" noAdjustHandles="1" noChangeArrowheads="1" noChangeShapeType="1" noTextEdit="1"/>
              </p:cNvSpPr>
              <p:nvPr>
                <p:ph idx="1"/>
              </p:nvPr>
            </p:nvSpPr>
            <p:spPr>
              <a:blipFill>
                <a:blip r:embed="rId2"/>
                <a:stretch>
                  <a:fillRect l="-965" t="-3509" r="-1086"/>
                </a:stretch>
              </a:blipFill>
            </p:spPr>
            <p:txBody>
              <a:bodyPr/>
              <a:lstStyle/>
              <a:p>
                <a:r>
                  <a:rPr lang="en-US">
                    <a:noFill/>
                  </a:rPr>
                  <a:t> </a:t>
                </a:r>
              </a:p>
            </p:txBody>
          </p:sp>
        </mc:Fallback>
      </mc:AlternateContent>
    </p:spTree>
    <p:extLst>
      <p:ext uri="{BB962C8B-B14F-4D97-AF65-F5344CB8AC3E}">
        <p14:creationId xmlns:p14="http://schemas.microsoft.com/office/powerpoint/2010/main" val="4195873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Limitations</a:t>
            </a:r>
          </a:p>
        </p:txBody>
      </p:sp>
      <p:sp>
        <p:nvSpPr>
          <p:cNvPr id="3" name="Content Placeholder 2"/>
          <p:cNvSpPr>
            <a:spLocks noGrp="1"/>
          </p:cNvSpPr>
          <p:nvPr>
            <p:ph idx="1"/>
          </p:nvPr>
        </p:nvSpPr>
        <p:spPr/>
        <p:txBody>
          <a:bodyPr/>
          <a:lstStyle/>
          <a:p>
            <a:r>
              <a:rPr lang="en-US" dirty="0"/>
              <a:t>Note that t-test only compares the means of the two populations</a:t>
            </a:r>
          </a:p>
          <a:p>
            <a:r>
              <a:rPr lang="en-US" dirty="0"/>
              <a:t>Two populations with the same mean can still have very different distributions – t-test won’t detect that</a:t>
            </a:r>
          </a:p>
          <a:p>
            <a:pPr lvl="1"/>
            <a:r>
              <a:rPr lang="en-US" dirty="0"/>
              <a:t>Other tests (e.g. Kolmogorov-Smirnov) can be used instead</a:t>
            </a:r>
          </a:p>
        </p:txBody>
      </p:sp>
    </p:spTree>
    <p:extLst>
      <p:ext uri="{BB962C8B-B14F-4D97-AF65-F5344CB8AC3E}">
        <p14:creationId xmlns:p14="http://schemas.microsoft.com/office/powerpoint/2010/main" val="2944774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Implementation</a:t>
            </a:r>
          </a:p>
        </p:txBody>
      </p:sp>
      <p:sp>
        <p:nvSpPr>
          <p:cNvPr id="3" name="Content Placeholder 2"/>
          <p:cNvSpPr>
            <a:spLocks noGrp="1"/>
          </p:cNvSpPr>
          <p:nvPr>
            <p:ph idx="1"/>
          </p:nvPr>
        </p:nvSpPr>
        <p:spPr/>
        <p:txBody>
          <a:bodyPr/>
          <a:lstStyle/>
          <a:p>
            <a:r>
              <a:rPr lang="en-US" b="1" i="1" dirty="0" err="1"/>
              <a:t>scipy.stats.ttest_ind</a:t>
            </a:r>
            <a:r>
              <a:rPr lang="en-US" i="1" dirty="0"/>
              <a:t>(x, y) </a:t>
            </a:r>
            <a:r>
              <a:rPr lang="en-US" dirty="0"/>
              <a:t>returns </a:t>
            </a:r>
            <a:r>
              <a:rPr lang="en-US" i="1" dirty="0"/>
              <a:t>(t-statistic, p-value) </a:t>
            </a:r>
            <a:r>
              <a:rPr lang="en-US" dirty="0"/>
              <a:t>tuple </a:t>
            </a:r>
          </a:p>
          <a:p>
            <a:r>
              <a:rPr lang="en-US" dirty="0"/>
              <a:t>Use the flag </a:t>
            </a:r>
            <a:r>
              <a:rPr lang="en-US" b="1" i="1" dirty="0" err="1"/>
              <a:t>equal_var</a:t>
            </a:r>
            <a:r>
              <a:rPr lang="en-US" b="1" i="1" dirty="0"/>
              <a:t> = False </a:t>
            </a:r>
            <a:r>
              <a:rPr lang="en-US" dirty="0"/>
              <a:t>for the unequal/Welch version</a:t>
            </a:r>
          </a:p>
        </p:txBody>
      </p:sp>
    </p:spTree>
    <p:extLst>
      <p:ext uri="{BB962C8B-B14F-4D97-AF65-F5344CB8AC3E}">
        <p14:creationId xmlns:p14="http://schemas.microsoft.com/office/powerpoint/2010/main" val="3505350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p:txBody>
          <a:bodyPr/>
          <a:lstStyle/>
          <a:p>
            <a:pPr algn="ctr"/>
            <a:r>
              <a:rPr lang="en-US" dirty="0"/>
              <a:t>Mann-Whitney U test</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2600000418"/>
              </p:ext>
            </p:extLst>
          </p:nvPr>
        </p:nvGraphicFramePr>
        <p:xfrm>
          <a:off x="838200" y="1691640"/>
          <a:ext cx="10515600" cy="384048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Two groups of numbers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Compare rankings between the two populations</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It is equally likely that a random sample from one population will be smaller or larger than a random sample from the second population</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r>
                        <a:rPr lang="en-US" sz="2400" dirty="0"/>
                        <a:t>None (non-parametric)</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Blind to absolute values (cares only about ranking</a:t>
                      </a:r>
                      <a:r>
                        <a:rPr lang="en-US" sz="2400" dirty="0" smtClean="0"/>
                        <a:t>)</a:t>
                      </a:r>
                    </a:p>
                    <a:p>
                      <a:r>
                        <a:rPr lang="en-US" sz="2400" dirty="0" smtClean="0"/>
                        <a:t>Doesn’t </a:t>
                      </a:r>
                      <a:r>
                        <a:rPr lang="en-US" sz="2400" dirty="0"/>
                        <a:t>compare all aspects of the distributions </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err="1"/>
                        <a:t>scipy.stats.mannwhitneyu</a:t>
                      </a:r>
                      <a:r>
                        <a:rPr lang="en-US" sz="2400" b="0" dirty="0"/>
                        <a:t>(x, y, </a:t>
                      </a:r>
                      <a:r>
                        <a:rPr lang="en-US" sz="2400" b="1" i="1" dirty="0"/>
                        <a:t>alternative = 'two-sided'</a:t>
                      </a:r>
                      <a:r>
                        <a:rPr lang="en-US" sz="2400" b="0" dirty="0"/>
                        <a:t>)</a:t>
                      </a:r>
                    </a:p>
                  </a:txBody>
                  <a:tcPr/>
                </a:tc>
                <a:extLst>
                  <a:ext uri="{0D108BD9-81ED-4DB2-BD59-A6C34878D82A}">
                    <a16:rowId xmlns:a16="http://schemas.microsoft.com/office/drawing/2014/main" xmlns="" val="353503339"/>
                  </a:ext>
                </a:extLst>
              </a:tr>
            </a:tbl>
          </a:graphicData>
        </a:graphic>
      </p:graphicFrame>
      <p:sp>
        <p:nvSpPr>
          <p:cNvPr id="5" name="TextBox 4">
            <a:extLst>
              <a:ext uri="{FF2B5EF4-FFF2-40B4-BE49-F238E27FC236}">
                <a16:creationId xmlns:a16="http://schemas.microsoft.com/office/drawing/2014/main" xmlns="" id="{1E88FC16-D987-4E47-A6EC-34AF9585FDC3}"/>
              </a:ext>
            </a:extLst>
          </p:cNvPr>
          <p:cNvSpPr txBox="1"/>
          <p:nvPr/>
        </p:nvSpPr>
        <p:spPr>
          <a:xfrm>
            <a:off x="0" y="5892800"/>
            <a:ext cx="12192000" cy="461665"/>
          </a:xfrm>
          <a:prstGeom prst="rect">
            <a:avLst/>
          </a:prstGeom>
          <a:noFill/>
        </p:spPr>
        <p:txBody>
          <a:bodyPr wrap="square" rtlCol="0">
            <a:spAutoFit/>
          </a:bodyPr>
          <a:lstStyle/>
          <a:p>
            <a:pPr algn="ctr"/>
            <a:r>
              <a:rPr lang="en-US" sz="2400" dirty="0"/>
              <a:t>t-test and U-test are often interpreted the same: that one group is “bigger” than another </a:t>
            </a:r>
          </a:p>
        </p:txBody>
      </p:sp>
    </p:spTree>
    <p:extLst>
      <p:ext uri="{BB962C8B-B14F-4D97-AF65-F5344CB8AC3E}">
        <p14:creationId xmlns:p14="http://schemas.microsoft.com/office/powerpoint/2010/main" val="68091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p:txBody>
          <a:bodyPr/>
          <a:lstStyle/>
          <a:p>
            <a:pPr algn="ctr"/>
            <a:r>
              <a:rPr lang="en-US" dirty="0"/>
              <a:t>One-sample Kolmogorov-Smirnov test</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1419870422"/>
              </p:ext>
            </p:extLst>
          </p:nvPr>
        </p:nvGraphicFramePr>
        <p:xfrm>
          <a:off x="838200" y="1691640"/>
          <a:ext cx="10515600" cy="274320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A groups of numbers and a reference distribution</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 if the group is taken from the reference</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The numbers are taken from the reference distribution</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r>
                        <a:rPr lang="en-US" sz="2400" dirty="0"/>
                        <a:t>None (non-parametric)</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Can only reject origin distributions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err="1"/>
                        <a:t>scipy.stats.kstest</a:t>
                      </a:r>
                      <a:endParaRPr lang="en-US" sz="2400" b="0" i="1" dirty="0"/>
                    </a:p>
                  </a:txBody>
                  <a:tcPr/>
                </a:tc>
                <a:extLst>
                  <a:ext uri="{0D108BD9-81ED-4DB2-BD59-A6C34878D82A}">
                    <a16:rowId xmlns:a16="http://schemas.microsoft.com/office/drawing/2014/main" xmlns="" val="353503339"/>
                  </a:ext>
                </a:extLst>
              </a:tr>
            </a:tbl>
          </a:graphicData>
        </a:graphic>
      </p:graphicFrame>
    </p:spTree>
    <p:extLst>
      <p:ext uri="{BB962C8B-B14F-4D97-AF65-F5344CB8AC3E}">
        <p14:creationId xmlns:p14="http://schemas.microsoft.com/office/powerpoint/2010/main" val="80730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p:txBody>
          <a:bodyPr/>
          <a:lstStyle/>
          <a:p>
            <a:pPr algn="ctr"/>
            <a:r>
              <a:rPr lang="en-US" dirty="0"/>
              <a:t>Two-sample Kolmogorov-Smirnov test</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140870176"/>
              </p:ext>
            </p:extLst>
          </p:nvPr>
        </p:nvGraphicFramePr>
        <p:xfrm>
          <a:off x="838200" y="1691640"/>
          <a:ext cx="10515600" cy="310896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Two groups of numbers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 if the both groups come from the same distribution</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Both groups are from populations with the same distribution</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r>
                        <a:rPr lang="en-US" sz="2400" dirty="0"/>
                        <a:t>None (non-parametric)</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Hard to interpret (how do the distributions differ?)</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a:t>scipy.stats.ks_2samp(x1, x2)</a:t>
                      </a:r>
                    </a:p>
                  </a:txBody>
                  <a:tcPr/>
                </a:tc>
                <a:extLst>
                  <a:ext uri="{0D108BD9-81ED-4DB2-BD59-A6C34878D82A}">
                    <a16:rowId xmlns:a16="http://schemas.microsoft.com/office/drawing/2014/main" xmlns="" val="353503339"/>
                  </a:ext>
                </a:extLst>
              </a:tr>
            </a:tbl>
          </a:graphicData>
        </a:graphic>
      </p:graphicFrame>
    </p:spTree>
    <p:extLst>
      <p:ext uri="{BB962C8B-B14F-4D97-AF65-F5344CB8AC3E}">
        <p14:creationId xmlns:p14="http://schemas.microsoft.com/office/powerpoint/2010/main" val="330095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More than two categories</a:t>
            </a:r>
          </a:p>
        </p:txBody>
      </p:sp>
      <p:sp>
        <p:nvSpPr>
          <p:cNvPr id="3" name="Content Placeholder 2"/>
          <p:cNvSpPr>
            <a:spLocks noGrp="1"/>
          </p:cNvSpPr>
          <p:nvPr>
            <p:ph idx="1"/>
          </p:nvPr>
        </p:nvSpPr>
        <p:spPr/>
        <p:txBody>
          <a:bodyPr/>
          <a:lstStyle/>
          <a:p>
            <a:r>
              <a:rPr lang="en-US" dirty="0"/>
              <a:t>t-test, U-test and Kolmogorov-Smirnov tests can compare the distributions of two populations</a:t>
            </a:r>
          </a:p>
          <a:p>
            <a:r>
              <a:rPr lang="en-US" dirty="0"/>
              <a:t>But what if the categorical variable has more than two values?</a:t>
            </a:r>
          </a:p>
          <a:p>
            <a:r>
              <a:rPr lang="en-US" dirty="0"/>
              <a:t>We can run multiple t-tests (one-</a:t>
            </a:r>
            <a:r>
              <a:rPr lang="en-US" dirty="0" err="1"/>
              <a:t>vs</a:t>
            </a:r>
            <a:r>
              <a:rPr lang="en-US" dirty="0"/>
              <a:t>-all for each group)</a:t>
            </a:r>
          </a:p>
          <a:p>
            <a:pPr lvl="1"/>
            <a:r>
              <a:rPr lang="en-US" dirty="0"/>
              <a:t>But then have to consider </a:t>
            </a:r>
            <a:r>
              <a:rPr lang="en-US" b="1" dirty="0"/>
              <a:t>multiple hypothesis testing</a:t>
            </a:r>
            <a:r>
              <a:rPr lang="en-US" dirty="0"/>
              <a:t>; we’ll lose some statistical power</a:t>
            </a:r>
          </a:p>
          <a:p>
            <a:r>
              <a:rPr lang="en-US" dirty="0"/>
              <a:t>Another approach: </a:t>
            </a:r>
            <a:r>
              <a:rPr lang="en-US" b="1" dirty="0"/>
              <a:t>ANOVA</a:t>
            </a:r>
            <a:r>
              <a:rPr lang="en-US" dirty="0"/>
              <a:t> (Analysis of Variance) </a:t>
            </a:r>
          </a:p>
        </p:txBody>
      </p:sp>
    </p:spTree>
    <p:extLst>
      <p:ext uri="{BB962C8B-B14F-4D97-AF65-F5344CB8AC3E}">
        <p14:creationId xmlns:p14="http://schemas.microsoft.com/office/powerpoint/2010/main" val="1960270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p:txBody>
          <a:bodyPr/>
          <a:lstStyle/>
          <a:p>
            <a:pPr algn="ctr"/>
            <a:r>
              <a:rPr lang="en-US" dirty="0"/>
              <a:t>(one-way) ANOVA</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3744590685"/>
              </p:ext>
            </p:extLst>
          </p:nvPr>
        </p:nvGraphicFramePr>
        <p:xfrm>
          <a:off x="838200" y="1691640"/>
          <a:ext cx="10515600" cy="347472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K groups of numbers</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Compare the means of all K populations</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dirty="0"/>
                        <a:t>The means of all K populations are the same</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Normal distribution of </a:t>
                      </a:r>
                      <a:r>
                        <a:rPr lang="en-US" sz="2400" dirty="0" smtClean="0"/>
                        <a:t>means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t>Equal </a:t>
                      </a:r>
                      <a:r>
                        <a:rPr lang="en-US" sz="2400" dirty="0"/>
                        <a:t>variance</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Won’t determine which group is different (need post-hoc tests)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err="1"/>
                        <a:t>scipy.stats.f_oneway</a:t>
                      </a:r>
                      <a:r>
                        <a:rPr lang="en-US" sz="2400" b="0" i="1" dirty="0"/>
                        <a:t>(x1, x2, x3, …) </a:t>
                      </a:r>
                      <a:endParaRPr lang="en-US" sz="2400" b="0" dirty="0"/>
                    </a:p>
                  </a:txBody>
                  <a:tcPr/>
                </a:tc>
                <a:extLst>
                  <a:ext uri="{0D108BD9-81ED-4DB2-BD59-A6C34878D82A}">
                    <a16:rowId xmlns:a16="http://schemas.microsoft.com/office/drawing/2014/main" xmlns="" val="353503339"/>
                  </a:ext>
                </a:extLst>
              </a:tr>
            </a:tbl>
          </a:graphicData>
        </a:graphic>
      </p:graphicFrame>
    </p:spTree>
    <p:extLst>
      <p:ext uri="{BB962C8B-B14F-4D97-AF65-F5344CB8AC3E}">
        <p14:creationId xmlns:p14="http://schemas.microsoft.com/office/powerpoint/2010/main" val="25026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08B413-D879-5742-8ABC-247F51FD2EAF}"/>
              </a:ext>
            </a:extLst>
          </p:cNvPr>
          <p:cNvSpPr>
            <a:spLocks noGrp="1"/>
          </p:cNvSpPr>
          <p:nvPr>
            <p:ph type="title"/>
          </p:nvPr>
        </p:nvSpPr>
        <p:spPr/>
        <p:txBody>
          <a:bodyPr/>
          <a:lstStyle/>
          <a:p>
            <a:pPr algn="ctr"/>
            <a:r>
              <a:rPr lang="en-US" dirty="0"/>
              <a:t>Are the results below signal or noise?</a:t>
            </a:r>
          </a:p>
        </p:txBody>
      </p:sp>
      <p:pic>
        <p:nvPicPr>
          <p:cNvPr id="5" name="Content Placeholder 4">
            <a:extLst>
              <a:ext uri="{FF2B5EF4-FFF2-40B4-BE49-F238E27FC236}">
                <a16:creationId xmlns:a16="http://schemas.microsoft.com/office/drawing/2014/main" xmlns="" id="{EEEC745B-CE9B-7943-81C5-71FB1F0A9F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247" y="1522915"/>
            <a:ext cx="7371790" cy="5335085"/>
          </a:xfrm>
        </p:spPr>
      </p:pic>
    </p:spTree>
    <p:extLst>
      <p:ext uri="{BB962C8B-B14F-4D97-AF65-F5344CB8AC3E}">
        <p14:creationId xmlns:p14="http://schemas.microsoft.com/office/powerpoint/2010/main" val="126940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Assumptions</a:t>
            </a:r>
          </a:p>
        </p:txBody>
      </p:sp>
      <p:sp>
        <p:nvSpPr>
          <p:cNvPr id="3" name="Content Placeholder 2"/>
          <p:cNvSpPr>
            <a:spLocks noGrp="1"/>
          </p:cNvSpPr>
          <p:nvPr>
            <p:ph idx="1"/>
          </p:nvPr>
        </p:nvSpPr>
        <p:spPr/>
        <p:txBody>
          <a:bodyPr>
            <a:normAutofit/>
          </a:bodyPr>
          <a:lstStyle/>
          <a:p>
            <a:r>
              <a:rPr lang="en-US" dirty="0"/>
              <a:t>Normal </a:t>
            </a:r>
            <a:r>
              <a:rPr lang="en-US" dirty="0" smtClean="0"/>
              <a:t>distributions of the means </a:t>
            </a:r>
            <a:r>
              <a:rPr lang="en-US" dirty="0"/>
              <a:t>in all groups</a:t>
            </a:r>
          </a:p>
          <a:p>
            <a:pPr lvl="1"/>
            <a:r>
              <a:rPr lang="en-US" dirty="0"/>
              <a:t>Practically, ANOVA tolerates deviations from normality quite well</a:t>
            </a:r>
          </a:p>
          <a:p>
            <a:r>
              <a:rPr lang="en-US" dirty="0"/>
              <a:t>Same variance in all groups</a:t>
            </a:r>
          </a:p>
          <a:p>
            <a:pPr lvl="1"/>
            <a:r>
              <a:rPr lang="en-US" dirty="0"/>
              <a:t>Fairly robust against inequality of variances if differences aren’t too big</a:t>
            </a:r>
          </a:p>
          <a:p>
            <a:r>
              <a:rPr lang="en-US" dirty="0"/>
              <a:t>Independence of observations (within groups)</a:t>
            </a:r>
          </a:p>
          <a:p>
            <a:r>
              <a:rPr lang="en-US" dirty="0"/>
              <a:t>Groups are mutually exclusive</a:t>
            </a:r>
          </a:p>
          <a:p>
            <a:endParaRPr lang="en-US" dirty="0"/>
          </a:p>
        </p:txBody>
      </p:sp>
    </p:spTree>
    <p:extLst>
      <p:ext uri="{BB962C8B-B14F-4D97-AF65-F5344CB8AC3E}">
        <p14:creationId xmlns:p14="http://schemas.microsoft.com/office/powerpoint/2010/main" val="2680457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60B18-E13C-7344-AFE2-D15E81ACA10B}"/>
              </a:ext>
            </a:extLst>
          </p:cNvPr>
          <p:cNvSpPr>
            <a:spLocks noGrp="1"/>
          </p:cNvSpPr>
          <p:nvPr>
            <p:ph type="title"/>
          </p:nvPr>
        </p:nvSpPr>
        <p:spPr/>
        <p:txBody>
          <a:bodyPr/>
          <a:lstStyle/>
          <a:p>
            <a:pPr algn="ctr"/>
            <a:r>
              <a:rPr lang="en-US" dirty="0"/>
              <a:t>ANOVA extensions</a:t>
            </a:r>
          </a:p>
        </p:txBody>
      </p:sp>
      <p:sp>
        <p:nvSpPr>
          <p:cNvPr id="3" name="Content Placeholder 2">
            <a:extLst>
              <a:ext uri="{FF2B5EF4-FFF2-40B4-BE49-F238E27FC236}">
                <a16:creationId xmlns:a16="http://schemas.microsoft.com/office/drawing/2014/main" xmlns="" id="{6403D759-8B15-6A41-B6B0-5E635ECFE22A}"/>
              </a:ext>
            </a:extLst>
          </p:cNvPr>
          <p:cNvSpPr>
            <a:spLocks noGrp="1"/>
          </p:cNvSpPr>
          <p:nvPr>
            <p:ph idx="1"/>
          </p:nvPr>
        </p:nvSpPr>
        <p:spPr/>
        <p:txBody>
          <a:bodyPr/>
          <a:lstStyle/>
          <a:p>
            <a:r>
              <a:rPr lang="en-US" dirty="0"/>
              <a:t>There are more advanced version of ANOVA that mitigate </a:t>
            </a:r>
            <a:r>
              <a:rPr lang="en-US" dirty="0" smtClean="0"/>
              <a:t>these assumptions</a:t>
            </a:r>
            <a:endParaRPr lang="en-US" dirty="0"/>
          </a:p>
          <a:p>
            <a:r>
              <a:rPr lang="en-US" dirty="0"/>
              <a:t>Unfortunately Welch’s version, that deals with unequal variances, isn’t implemented in Python</a:t>
            </a:r>
          </a:p>
          <a:p>
            <a:r>
              <a:rPr lang="en-US" dirty="0"/>
              <a:t>Two-way ANOVA is an extension that examines the influence of two categorical independent variables on the continuous variable</a:t>
            </a:r>
          </a:p>
          <a:p>
            <a:endParaRPr lang="en-US" dirty="0"/>
          </a:p>
        </p:txBody>
      </p:sp>
    </p:spTree>
    <p:extLst>
      <p:ext uri="{BB962C8B-B14F-4D97-AF65-F5344CB8AC3E}">
        <p14:creationId xmlns:p14="http://schemas.microsoft.com/office/powerpoint/2010/main" val="2771516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4C5F46-B597-3246-97B2-D53E16748083}"/>
              </a:ext>
            </a:extLst>
          </p:cNvPr>
          <p:cNvSpPr>
            <a:spLocks noGrp="1"/>
          </p:cNvSpPr>
          <p:nvPr>
            <p:ph type="title"/>
          </p:nvPr>
        </p:nvSpPr>
        <p:spPr/>
        <p:txBody>
          <a:bodyPr/>
          <a:lstStyle/>
          <a:p>
            <a:pPr algn="ctr"/>
            <a:r>
              <a:rPr lang="en-US" dirty="0"/>
              <a:t>Demonstration</a:t>
            </a:r>
          </a:p>
        </p:txBody>
      </p:sp>
      <p:sp>
        <p:nvSpPr>
          <p:cNvPr id="3" name="Content Placeholder 2">
            <a:extLst>
              <a:ext uri="{FF2B5EF4-FFF2-40B4-BE49-F238E27FC236}">
                <a16:creationId xmlns:a16="http://schemas.microsoft.com/office/drawing/2014/main" xmlns="" id="{EDF20DA2-0FCF-1F47-95DD-7D2E69B802D8}"/>
              </a:ext>
            </a:extLst>
          </p:cNvPr>
          <p:cNvSpPr>
            <a:spLocks noGrp="1"/>
          </p:cNvSpPr>
          <p:nvPr>
            <p:ph idx="1"/>
          </p:nvPr>
        </p:nvSpPr>
        <p:spPr/>
        <p:txBody>
          <a:bodyPr/>
          <a:lstStyle/>
          <a:p>
            <a:r>
              <a:rPr lang="en-US" dirty="0"/>
              <a:t>t-test</a:t>
            </a:r>
          </a:p>
          <a:p>
            <a:r>
              <a:rPr lang="en-US" dirty="0"/>
              <a:t>U-test</a:t>
            </a:r>
          </a:p>
          <a:p>
            <a:r>
              <a:rPr lang="en-US" dirty="0"/>
              <a:t>Two-sample Kolmogorov-Smirnov test</a:t>
            </a:r>
          </a:p>
          <a:p>
            <a:endParaRPr lang="en-US" dirty="0"/>
          </a:p>
        </p:txBody>
      </p:sp>
    </p:spTree>
    <p:extLst>
      <p:ext uri="{BB962C8B-B14F-4D97-AF65-F5344CB8AC3E}">
        <p14:creationId xmlns:p14="http://schemas.microsoft.com/office/powerpoint/2010/main" val="3447972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lnSpcReduction="10000"/>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971550" lvl="1" indent="-514350">
              <a:buFont typeface="+mj-lt"/>
              <a:buAutoNum type="alphaLcParenR"/>
            </a:pPr>
            <a:r>
              <a:rPr lang="en-US" dirty="0"/>
              <a:t>Numerical vs. numerical</a:t>
            </a:r>
          </a:p>
          <a:p>
            <a:pPr marL="971550" lvl="1" indent="-514350">
              <a:buFont typeface="+mj-lt"/>
              <a:buAutoNum type="alphaLcParenR"/>
            </a:pPr>
            <a:r>
              <a:rPr lang="en-US" dirty="0"/>
              <a:t>Numerical vs. categorical</a:t>
            </a:r>
          </a:p>
          <a:p>
            <a:pPr marL="971550" lvl="1" indent="-514350">
              <a:buFont typeface="+mj-lt"/>
              <a:buAutoNum type="alphaLcParenR"/>
            </a:pPr>
            <a:r>
              <a:rPr lang="en-US" b="1" dirty="0"/>
              <a:t>Categorical vs. categorical</a:t>
            </a:r>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3872926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Association between categorical variables</a:t>
            </a:r>
          </a:p>
        </p:txBody>
      </p:sp>
      <p:sp>
        <p:nvSpPr>
          <p:cNvPr id="3" name="Content Placeholder 2"/>
          <p:cNvSpPr>
            <a:spLocks noGrp="1"/>
          </p:cNvSpPr>
          <p:nvPr>
            <p:ph idx="1"/>
          </p:nvPr>
        </p:nvSpPr>
        <p:spPr/>
        <p:txBody>
          <a:bodyPr/>
          <a:lstStyle/>
          <a:p>
            <a:r>
              <a:rPr lang="en-US" dirty="0"/>
              <a:t>Examples:</a:t>
            </a:r>
          </a:p>
          <a:p>
            <a:pPr lvl="1"/>
            <a:r>
              <a:rPr lang="en-US" dirty="0"/>
              <a:t>Do proteins expressed in the brain tend to have PDZ domains?</a:t>
            </a:r>
          </a:p>
          <a:p>
            <a:pPr lvl="1"/>
            <a:r>
              <a:rPr lang="en-US" dirty="0"/>
              <a:t>Do different chromosomes tend to express different proportions of protein-coding to </a:t>
            </a:r>
            <a:r>
              <a:rPr lang="en-US" dirty="0" err="1"/>
              <a:t>miRNA</a:t>
            </a:r>
            <a:r>
              <a:rPr lang="en-US" dirty="0"/>
              <a:t> genes?</a:t>
            </a:r>
          </a:p>
          <a:p>
            <a:pPr lvl="1"/>
            <a:r>
              <a:rPr lang="en-US" dirty="0"/>
              <a:t>Are targets of specific </a:t>
            </a:r>
            <a:r>
              <a:rPr lang="en-US" dirty="0" err="1"/>
              <a:t>miRNAs</a:t>
            </a:r>
            <a:r>
              <a:rPr lang="en-US" dirty="0"/>
              <a:t> more abundant on specific chromosomes?</a:t>
            </a:r>
          </a:p>
          <a:p>
            <a:pPr lvl="1"/>
            <a:r>
              <a:rPr lang="en-US" dirty="0"/>
              <a:t>What genetic variants are associated with specific phenotypes?</a:t>
            </a:r>
          </a:p>
          <a:p>
            <a:pPr lvl="2"/>
            <a:r>
              <a:rPr lang="en-US" dirty="0"/>
              <a:t>GWAS is a complex field of study with some unique computational procedures</a:t>
            </a:r>
          </a:p>
        </p:txBody>
      </p:sp>
    </p:spTree>
    <p:extLst>
      <p:ext uri="{BB962C8B-B14F-4D97-AF65-F5344CB8AC3E}">
        <p14:creationId xmlns:p14="http://schemas.microsoft.com/office/powerpoint/2010/main" val="2783833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simple case (2x2)</a:t>
            </a:r>
          </a:p>
        </p:txBody>
      </p:sp>
      <p:sp>
        <p:nvSpPr>
          <p:cNvPr id="3" name="Content Placeholder 2"/>
          <p:cNvSpPr>
            <a:spLocks noGrp="1"/>
          </p:cNvSpPr>
          <p:nvPr>
            <p:ph idx="1"/>
          </p:nvPr>
        </p:nvSpPr>
        <p:spPr/>
        <p:txBody>
          <a:bodyPr/>
          <a:lstStyle/>
          <a:p>
            <a:r>
              <a:rPr lang="en-US" dirty="0"/>
              <a:t>When each variable has two values</a:t>
            </a:r>
          </a:p>
          <a:p>
            <a:r>
              <a:rPr lang="en-US" dirty="0"/>
              <a:t>For example: when we study whether a binary risk factor is associated with a medical condition</a:t>
            </a:r>
          </a:p>
          <a:p>
            <a:r>
              <a:rPr lang="en-US" dirty="0"/>
              <a:t>A </a:t>
            </a:r>
            <a:r>
              <a:rPr lang="en-US" b="1" dirty="0"/>
              <a:t>contingency table </a:t>
            </a:r>
            <a:r>
              <a:rPr lang="en-US" dirty="0"/>
              <a:t>(summarizing the entire data)</a:t>
            </a:r>
            <a:r>
              <a:rPr lang="en-US" b="1" dirty="0"/>
              <a:t> </a:t>
            </a:r>
            <a:r>
              <a:rPr lang="en-US" dirty="0"/>
              <a:t>would look like:</a:t>
            </a:r>
          </a:p>
        </p:txBody>
      </p:sp>
      <p:graphicFrame>
        <p:nvGraphicFramePr>
          <p:cNvPr id="4" name="Table 3"/>
          <p:cNvGraphicFramePr>
            <a:graphicFrameLocks noGrp="1"/>
          </p:cNvGraphicFramePr>
          <p:nvPr>
            <p:extLst>
              <p:ext uri="{D42A27DB-BD31-4B8C-83A1-F6EECF244321}">
                <p14:modId xmlns:p14="http://schemas.microsoft.com/office/powerpoint/2010/main" val="134232043"/>
              </p:ext>
            </p:extLst>
          </p:nvPr>
        </p:nvGraphicFramePr>
        <p:xfrm>
          <a:off x="3551723" y="4229894"/>
          <a:ext cx="5088554" cy="1463040"/>
        </p:xfrm>
        <a:graphic>
          <a:graphicData uri="http://schemas.openxmlformats.org/drawingml/2006/table">
            <a:tbl>
              <a:tblPr firstRow="1" bandRow="1">
                <a:tableStyleId>{5C22544A-7EE6-4342-B048-85BDC9FD1C3A}</a:tableStyleId>
              </a:tblPr>
              <a:tblGrid>
                <a:gridCol w="1502875">
                  <a:extLst>
                    <a:ext uri="{9D8B030D-6E8A-4147-A177-3AD203B41FA5}">
                      <a16:colId xmlns:a16="http://schemas.microsoft.com/office/drawing/2014/main" xmlns="" val="20000"/>
                    </a:ext>
                  </a:extLst>
                </a:gridCol>
                <a:gridCol w="1414779">
                  <a:extLst>
                    <a:ext uri="{9D8B030D-6E8A-4147-A177-3AD203B41FA5}">
                      <a16:colId xmlns:a16="http://schemas.microsoft.com/office/drawing/2014/main" xmlns="" val="20001"/>
                    </a:ext>
                  </a:extLst>
                </a:gridCol>
                <a:gridCol w="1210726">
                  <a:extLst>
                    <a:ext uri="{9D8B030D-6E8A-4147-A177-3AD203B41FA5}">
                      <a16:colId xmlns:a16="http://schemas.microsoft.com/office/drawing/2014/main" xmlns="" val="20002"/>
                    </a:ext>
                  </a:extLst>
                </a:gridCol>
                <a:gridCol w="960174">
                  <a:extLst>
                    <a:ext uri="{9D8B030D-6E8A-4147-A177-3AD203B41FA5}">
                      <a16:colId xmlns:a16="http://schemas.microsoft.com/office/drawing/2014/main" xmlns="" val="20003"/>
                    </a:ext>
                  </a:extLst>
                </a:gridCol>
              </a:tblGrid>
              <a:tr h="301727">
                <a:tc>
                  <a:txBody>
                    <a:bodyPr/>
                    <a:lstStyle/>
                    <a:p>
                      <a:endParaRPr lang="en-US" sz="1800" dirty="0"/>
                    </a:p>
                  </a:txBody>
                  <a:tcPr/>
                </a:tc>
                <a:tc>
                  <a:txBody>
                    <a:bodyPr/>
                    <a:lstStyle/>
                    <a:p>
                      <a:r>
                        <a:rPr lang="en-US" sz="1800" dirty="0"/>
                        <a:t>Lung cancer</a:t>
                      </a:r>
                    </a:p>
                  </a:txBody>
                  <a:tcPr/>
                </a:tc>
                <a:tc>
                  <a:txBody>
                    <a:bodyPr/>
                    <a:lstStyle/>
                    <a:p>
                      <a:r>
                        <a:rPr lang="en-US" sz="1800" dirty="0"/>
                        <a:t>Healthy</a:t>
                      </a:r>
                    </a:p>
                  </a:txBody>
                  <a:tcPr/>
                </a:tc>
                <a:tc>
                  <a:txBody>
                    <a:bodyPr/>
                    <a:lstStyle/>
                    <a:p>
                      <a:r>
                        <a:rPr lang="en-US" sz="1800" b="1" dirty="0"/>
                        <a:t>Total</a:t>
                      </a:r>
                    </a:p>
                  </a:txBody>
                  <a:tcPr/>
                </a:tc>
                <a:extLst>
                  <a:ext uri="{0D108BD9-81ED-4DB2-BD59-A6C34878D82A}">
                    <a16:rowId xmlns:a16="http://schemas.microsoft.com/office/drawing/2014/main" xmlns="" val="10000"/>
                  </a:ext>
                </a:extLst>
              </a:tr>
              <a:tr h="301727">
                <a:tc>
                  <a:txBody>
                    <a:bodyPr/>
                    <a:lstStyle/>
                    <a:p>
                      <a:r>
                        <a:rPr lang="en-US" sz="1800" b="1" dirty="0"/>
                        <a:t>Smokers</a:t>
                      </a:r>
                    </a:p>
                  </a:txBody>
                  <a:tcPr/>
                </a:tc>
                <a:tc>
                  <a:txBody>
                    <a:bodyPr/>
                    <a:lstStyle/>
                    <a:p>
                      <a:r>
                        <a:rPr lang="en-US" sz="1800" dirty="0"/>
                        <a:t>286</a:t>
                      </a:r>
                    </a:p>
                  </a:txBody>
                  <a:tcPr/>
                </a:tc>
                <a:tc>
                  <a:txBody>
                    <a:bodyPr/>
                    <a:lstStyle/>
                    <a:p>
                      <a:r>
                        <a:rPr lang="en-US" sz="1800" dirty="0"/>
                        <a:t>227</a:t>
                      </a:r>
                    </a:p>
                  </a:txBody>
                  <a:tcPr/>
                </a:tc>
                <a:tc>
                  <a:txBody>
                    <a:bodyPr/>
                    <a:lstStyle/>
                    <a:p>
                      <a:r>
                        <a:rPr lang="en-US" sz="1800" b="1" dirty="0"/>
                        <a:t>513</a:t>
                      </a:r>
                    </a:p>
                  </a:txBody>
                  <a:tcPr/>
                </a:tc>
                <a:extLst>
                  <a:ext uri="{0D108BD9-81ED-4DB2-BD59-A6C34878D82A}">
                    <a16:rowId xmlns:a16="http://schemas.microsoft.com/office/drawing/2014/main" xmlns="" val="10001"/>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Non-smokers</a:t>
                      </a:r>
                    </a:p>
                  </a:txBody>
                  <a:tcPr/>
                </a:tc>
                <a:tc>
                  <a:txBody>
                    <a:bodyPr/>
                    <a:lstStyle/>
                    <a:p>
                      <a:r>
                        <a:rPr lang="en-US" sz="1800" dirty="0"/>
                        <a:t>114</a:t>
                      </a:r>
                    </a:p>
                  </a:txBody>
                  <a:tcPr/>
                </a:tc>
                <a:tc>
                  <a:txBody>
                    <a:bodyPr/>
                    <a:lstStyle/>
                    <a:p>
                      <a:r>
                        <a:rPr lang="en-US" sz="1800" dirty="0"/>
                        <a:t>373</a:t>
                      </a:r>
                    </a:p>
                  </a:txBody>
                  <a:tcPr/>
                </a:tc>
                <a:tc>
                  <a:txBody>
                    <a:bodyPr/>
                    <a:lstStyle/>
                    <a:p>
                      <a:r>
                        <a:rPr lang="en-US" sz="1800" b="1" dirty="0"/>
                        <a:t>487</a:t>
                      </a:r>
                    </a:p>
                  </a:txBody>
                  <a:tcPr/>
                </a:tc>
                <a:extLst>
                  <a:ext uri="{0D108BD9-81ED-4DB2-BD59-A6C34878D82A}">
                    <a16:rowId xmlns:a16="http://schemas.microsoft.com/office/drawing/2014/main" xmlns="" val="10002"/>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Total</a:t>
                      </a:r>
                    </a:p>
                  </a:txBody>
                  <a:tcPr/>
                </a:tc>
                <a:tc>
                  <a:txBody>
                    <a:bodyPr/>
                    <a:lstStyle/>
                    <a:p>
                      <a:r>
                        <a:rPr lang="en-US" sz="1800" b="1" dirty="0"/>
                        <a:t>400</a:t>
                      </a:r>
                    </a:p>
                  </a:txBody>
                  <a:tcPr/>
                </a:tc>
                <a:tc>
                  <a:txBody>
                    <a:bodyPr/>
                    <a:lstStyle/>
                    <a:p>
                      <a:r>
                        <a:rPr lang="en-US" sz="1800" b="1" dirty="0"/>
                        <a:t>600</a:t>
                      </a:r>
                    </a:p>
                  </a:txBody>
                  <a:tcPr/>
                </a:tc>
                <a:tc>
                  <a:txBody>
                    <a:bodyPr/>
                    <a:lstStyle/>
                    <a:p>
                      <a:r>
                        <a:rPr lang="en-US" sz="1800" b="1" dirty="0"/>
                        <a:t>1000</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849874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p:txBody>
          <a:bodyPr/>
          <a:lstStyle/>
          <a:p>
            <a:pPr algn="ctr"/>
            <a:r>
              <a:rPr lang="en-US" dirty="0"/>
              <a:t>Fisher’s exact test</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87435172"/>
              </p:ext>
            </p:extLst>
          </p:nvPr>
        </p:nvGraphicFramePr>
        <p:xfrm>
          <a:off x="838200" y="1691640"/>
          <a:ext cx="10515600" cy="347472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a:t>2x2 contingency table</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 if the rows and columns are associated</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b="1" dirty="0"/>
                        <a:t>Hypergeometric distribution</a:t>
                      </a:r>
                      <a:r>
                        <a:rPr lang="en-US" sz="2400" b="0" dirty="0"/>
                        <a:t> of cell values (i.e., no association)</a:t>
                      </a:r>
                      <a:endParaRPr lang="en-US" sz="2400" b="1" dirty="0"/>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smtClean="0"/>
                        <a:t>None</a:t>
                      </a:r>
                      <a:endParaRPr lang="en-US" sz="2400" dirty="0"/>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Only 2x2 (not practical for larger tables or very large sample sizes)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err="1"/>
                        <a:t>scipy.stats.fisher_exact</a:t>
                      </a:r>
                      <a:r>
                        <a:rPr lang="en-US" sz="2400" b="0" i="1" dirty="0"/>
                        <a:t>(table)</a:t>
                      </a:r>
                    </a:p>
                  </a:txBody>
                  <a:tcPr/>
                </a:tc>
                <a:extLst>
                  <a:ext uri="{0D108BD9-81ED-4DB2-BD59-A6C34878D82A}">
                    <a16:rowId xmlns:a16="http://schemas.microsoft.com/office/drawing/2014/main" xmlns="" val="353503339"/>
                  </a:ext>
                </a:extLst>
              </a:tr>
            </a:tbl>
          </a:graphicData>
        </a:graphic>
      </p:graphicFrame>
      <p:sp>
        <p:nvSpPr>
          <p:cNvPr id="3" name="Rectangle 2"/>
          <p:cNvSpPr/>
          <p:nvPr/>
        </p:nvSpPr>
        <p:spPr>
          <a:xfrm>
            <a:off x="838200" y="5570740"/>
            <a:ext cx="10515600" cy="400110"/>
          </a:xfrm>
          <a:prstGeom prst="rect">
            <a:avLst/>
          </a:prstGeom>
        </p:spPr>
        <p:txBody>
          <a:bodyPr wrap="square">
            <a:spAutoFit/>
          </a:bodyPr>
          <a:lstStyle/>
          <a:p>
            <a:r>
              <a:rPr lang="en-US" sz="2000" b="1" dirty="0"/>
              <a:t>Important</a:t>
            </a:r>
            <a:r>
              <a:rPr lang="en-US" sz="2000" dirty="0"/>
              <a:t>: as with other tests, all samples must be </a:t>
            </a:r>
            <a:r>
              <a:rPr lang="en-US" sz="2000" dirty="0" err="1"/>
              <a:t>i.i.d</a:t>
            </a:r>
            <a:r>
              <a:rPr lang="en-US" sz="2000" dirty="0"/>
              <a:t>.; categories must be mutually exclusive.</a:t>
            </a:r>
          </a:p>
        </p:txBody>
      </p:sp>
    </p:spTree>
    <p:extLst>
      <p:ext uri="{BB962C8B-B14F-4D97-AF65-F5344CB8AC3E}">
        <p14:creationId xmlns:p14="http://schemas.microsoft.com/office/powerpoint/2010/main" val="2175267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2213" y="2303911"/>
            <a:ext cx="3466571" cy="804137"/>
          </a:xfrm>
          <a:prstGeom prst="rect">
            <a:avLst/>
          </a:prstGeom>
        </p:spPr>
      </p:pic>
      <p:sp>
        <p:nvSpPr>
          <p:cNvPr id="2" name="Title 1"/>
          <p:cNvSpPr>
            <a:spLocks noGrp="1"/>
          </p:cNvSpPr>
          <p:nvPr>
            <p:ph type="title"/>
          </p:nvPr>
        </p:nvSpPr>
        <p:spPr/>
        <p:txBody>
          <a:bodyPr/>
          <a:lstStyle/>
          <a:p>
            <a:pPr algn="ctr"/>
            <a:r>
              <a:rPr lang="en-US" dirty="0"/>
              <a:t>Risk-Ratio</a:t>
            </a:r>
          </a:p>
        </p:txBody>
      </p:sp>
      <p:sp>
        <p:nvSpPr>
          <p:cNvPr id="3" name="Content Placeholder 2"/>
          <p:cNvSpPr>
            <a:spLocks noGrp="1"/>
          </p:cNvSpPr>
          <p:nvPr>
            <p:ph idx="1"/>
          </p:nvPr>
        </p:nvSpPr>
        <p:spPr/>
        <p:txBody>
          <a:bodyPr>
            <a:normAutofit/>
          </a:bodyPr>
          <a:lstStyle/>
          <a:p>
            <a:r>
              <a:rPr lang="en-US" sz="2400" dirty="0"/>
              <a:t>The ultimate measure for the strength of the association is the </a:t>
            </a:r>
            <a:r>
              <a:rPr lang="en-US" sz="2400" b="1" dirty="0"/>
              <a:t>Risk-Ratio</a:t>
            </a:r>
            <a:r>
              <a:rPr lang="en-US" sz="2400" dirty="0"/>
              <a:t> (</a:t>
            </a:r>
            <a:r>
              <a:rPr lang="en-US" sz="2400" b="1" dirty="0"/>
              <a:t>RR</a:t>
            </a:r>
            <a:r>
              <a:rPr lang="en-US" sz="2400" dirty="0"/>
              <a:t>):</a:t>
            </a:r>
          </a:p>
          <a:p>
            <a:endParaRPr lang="en-US" sz="2400" dirty="0"/>
          </a:p>
          <a:p>
            <a:endParaRPr lang="en-US" sz="2400" dirty="0"/>
          </a:p>
          <a:p>
            <a:r>
              <a:rPr lang="en-US" sz="2400" dirty="0"/>
              <a:t>When the disease is rare (but the risk factor isn’t), it’s harder to design a proper </a:t>
            </a:r>
            <a:r>
              <a:rPr lang="en-US" sz="2400" b="1" dirty="0"/>
              <a:t>cohort study</a:t>
            </a:r>
            <a:r>
              <a:rPr lang="en-US" sz="2400" dirty="0"/>
              <a:t> that would give a reliable </a:t>
            </a:r>
            <a:r>
              <a:rPr lang="en-US" sz="2400" b="1" dirty="0"/>
              <a:t>RR</a:t>
            </a:r>
          </a:p>
          <a:p>
            <a:pPr lvl="1"/>
            <a:r>
              <a:rPr lang="en-US" sz="2000" dirty="0"/>
              <a:t>Instead, it’s customary to use </a:t>
            </a:r>
            <a:r>
              <a:rPr lang="en-US" sz="2000" b="1" dirty="0"/>
              <a:t>Odds-Ratio</a:t>
            </a:r>
            <a:endParaRPr lang="en-US" sz="2000" dirty="0"/>
          </a:p>
        </p:txBody>
      </p:sp>
    </p:spTree>
    <p:extLst>
      <p:ext uri="{BB962C8B-B14F-4D97-AF65-F5344CB8AC3E}">
        <p14:creationId xmlns:p14="http://schemas.microsoft.com/office/powerpoint/2010/main" val="136704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Odds-Ratio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sz="2400" dirty="0"/>
                  <a:t>With a rare disease, a </a:t>
                </a:r>
                <a:r>
                  <a:rPr lang="en-US" sz="2400" b="1" dirty="0"/>
                  <a:t>case-control study</a:t>
                </a:r>
                <a:r>
                  <a:rPr lang="en-US" sz="2400" dirty="0"/>
                  <a:t> is more commonly used</a:t>
                </a:r>
              </a:p>
              <a:p>
                <a:r>
                  <a:rPr lang="en-US" sz="2400" dirty="0"/>
                  <a:t>Can then calculate the </a:t>
                </a:r>
                <a:r>
                  <a:rPr lang="en-US" sz="2400" b="1" dirty="0"/>
                  <a:t>OR</a:t>
                </a:r>
                <a:r>
                  <a:rPr lang="en-US" sz="2400" dirty="0"/>
                  <a:t>:</a:t>
                </a:r>
              </a:p>
              <a:p>
                <a:endParaRPr lang="en-US" sz="2400" dirty="0"/>
              </a:p>
              <a:p>
                <a:endParaRPr lang="en-US" sz="2400" dirty="0"/>
              </a:p>
              <a:p>
                <a:endParaRPr lang="en-US" sz="2400" dirty="0"/>
              </a:p>
              <a:p>
                <a:r>
                  <a:rPr lang="en-US" sz="2400" dirty="0"/>
                  <a:t>Given the disease is rare, we have that </a:t>
                </a:r>
                <a14:m>
                  <m:oMath xmlns:m="http://schemas.openxmlformats.org/officeDocument/2006/math">
                    <m:r>
                      <a:rPr lang="en-US" sz="2400" i="1">
                        <a:latin typeface="Cambria Math" panose="02040503050406030204" pitchFamily="18" charset="0"/>
                      </a:rPr>
                      <m:t>𝑂𝑅</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𝑅𝑅</m:t>
                    </m:r>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724" t="-2047"/>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t="4469" b="2411"/>
          <a:stretch/>
        </p:blipFill>
        <p:spPr>
          <a:xfrm>
            <a:off x="1108124" y="4692808"/>
            <a:ext cx="4604487" cy="1117292"/>
          </a:xfrm>
          <a:prstGeom prst="rect">
            <a:avLst/>
          </a:prstGeom>
        </p:spPr>
      </p:pic>
      <p:pic>
        <p:nvPicPr>
          <p:cNvPr id="10" name="Picture 9"/>
          <p:cNvPicPr>
            <a:picLocks noChangeAspect="1"/>
          </p:cNvPicPr>
          <p:nvPr/>
        </p:nvPicPr>
        <p:blipFill>
          <a:blip r:embed="rId4"/>
          <a:stretch>
            <a:fillRect/>
          </a:stretch>
        </p:blipFill>
        <p:spPr>
          <a:xfrm>
            <a:off x="6046035" y="4856016"/>
            <a:ext cx="3412638" cy="815327"/>
          </a:xfrm>
          <a:prstGeom prst="rect">
            <a:avLst/>
          </a:prstGeom>
        </p:spPr>
      </p:pic>
      <p:sp>
        <p:nvSpPr>
          <p:cNvPr id="11" name="TextBox 10"/>
          <p:cNvSpPr txBox="1"/>
          <p:nvPr/>
        </p:nvSpPr>
        <p:spPr>
          <a:xfrm>
            <a:off x="5929894" y="5667051"/>
            <a:ext cx="5966234" cy="369332"/>
          </a:xfrm>
          <a:prstGeom prst="rect">
            <a:avLst/>
          </a:prstGeom>
          <a:noFill/>
        </p:spPr>
        <p:txBody>
          <a:bodyPr wrap="square" rtlCol="0">
            <a:spAutoFit/>
          </a:bodyPr>
          <a:lstStyle/>
          <a:p>
            <a:r>
              <a:rPr lang="en-US" dirty="0">
                <a:solidFill>
                  <a:srgbClr val="FF0000"/>
                </a:solidFill>
              </a:rPr>
              <a:t>[</a:t>
            </a:r>
            <a:r>
              <a:rPr lang="en-US" b="1" dirty="0">
                <a:solidFill>
                  <a:srgbClr val="FF0000"/>
                </a:solidFill>
              </a:rPr>
              <a:t>OR</a:t>
            </a:r>
            <a:r>
              <a:rPr lang="en-US" dirty="0">
                <a:solidFill>
                  <a:srgbClr val="FF0000"/>
                </a:solidFill>
              </a:rPr>
              <a:t> is agnostic to transposing rows and columns]</a:t>
            </a:r>
          </a:p>
        </p:txBody>
      </p:sp>
      <p:pic>
        <p:nvPicPr>
          <p:cNvPr id="7" name="Picture 6"/>
          <p:cNvPicPr>
            <a:picLocks noChangeAspect="1"/>
          </p:cNvPicPr>
          <p:nvPr/>
        </p:nvPicPr>
        <p:blipFill>
          <a:blip r:embed="rId5"/>
          <a:stretch>
            <a:fillRect/>
          </a:stretch>
        </p:blipFill>
        <p:spPr>
          <a:xfrm>
            <a:off x="2330396" y="2879645"/>
            <a:ext cx="6196379" cy="759143"/>
          </a:xfrm>
          <a:prstGeom prst="rect">
            <a:avLst/>
          </a:prstGeom>
        </p:spPr>
      </p:pic>
    </p:spTree>
    <p:extLst>
      <p:ext uri="{BB962C8B-B14F-4D97-AF65-F5344CB8AC3E}">
        <p14:creationId xmlns:p14="http://schemas.microsoft.com/office/powerpoint/2010/main" val="1180047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NxM</a:t>
            </a:r>
            <a:r>
              <a:rPr lang="en-US" dirty="0"/>
              <a:t> contingency tables</a:t>
            </a:r>
          </a:p>
        </p:txBody>
      </p:sp>
      <p:sp>
        <p:nvSpPr>
          <p:cNvPr id="3" name="Content Placeholder 2"/>
          <p:cNvSpPr>
            <a:spLocks noGrp="1"/>
          </p:cNvSpPr>
          <p:nvPr>
            <p:ph idx="1"/>
          </p:nvPr>
        </p:nvSpPr>
        <p:spPr/>
        <p:txBody>
          <a:bodyPr>
            <a:normAutofit/>
          </a:bodyPr>
          <a:lstStyle/>
          <a:p>
            <a:r>
              <a:rPr lang="en-US" sz="2400" dirty="0"/>
              <a:t>At least one variable has more than two values</a:t>
            </a:r>
          </a:p>
        </p:txBody>
      </p:sp>
      <p:graphicFrame>
        <p:nvGraphicFramePr>
          <p:cNvPr id="4" name="Table 3"/>
          <p:cNvGraphicFramePr>
            <a:graphicFrameLocks noGrp="1"/>
          </p:cNvGraphicFramePr>
          <p:nvPr>
            <p:extLst>
              <p:ext uri="{D42A27DB-BD31-4B8C-83A1-F6EECF244321}">
                <p14:modId xmlns:p14="http://schemas.microsoft.com/office/powerpoint/2010/main" val="340042974"/>
              </p:ext>
            </p:extLst>
          </p:nvPr>
        </p:nvGraphicFramePr>
        <p:xfrm>
          <a:off x="2311400" y="2827814"/>
          <a:ext cx="7175500" cy="2346960"/>
        </p:xfrm>
        <a:graphic>
          <a:graphicData uri="http://schemas.openxmlformats.org/drawingml/2006/table">
            <a:tbl>
              <a:tblPr firstRow="1" bandRow="1">
                <a:tableStyleId>{5C22544A-7EE6-4342-B048-85BDC9FD1C3A}</a:tableStyleId>
              </a:tblPr>
              <a:tblGrid>
                <a:gridCol w="1854200">
                  <a:extLst>
                    <a:ext uri="{9D8B030D-6E8A-4147-A177-3AD203B41FA5}">
                      <a16:colId xmlns:a16="http://schemas.microsoft.com/office/drawing/2014/main" xmlns="" val="20000"/>
                    </a:ext>
                  </a:extLst>
                </a:gridCol>
                <a:gridCol w="1641446">
                  <a:extLst>
                    <a:ext uri="{9D8B030D-6E8A-4147-A177-3AD203B41FA5}">
                      <a16:colId xmlns:a16="http://schemas.microsoft.com/office/drawing/2014/main" xmlns="" val="20001"/>
                    </a:ext>
                  </a:extLst>
                </a:gridCol>
                <a:gridCol w="1558954">
                  <a:extLst>
                    <a:ext uri="{9D8B030D-6E8A-4147-A177-3AD203B41FA5}">
                      <a16:colId xmlns:a16="http://schemas.microsoft.com/office/drawing/2014/main" xmlns="" val="20002"/>
                    </a:ext>
                  </a:extLst>
                </a:gridCol>
                <a:gridCol w="1409700">
                  <a:extLst>
                    <a:ext uri="{9D8B030D-6E8A-4147-A177-3AD203B41FA5}">
                      <a16:colId xmlns:a16="http://schemas.microsoft.com/office/drawing/2014/main" xmlns="" val="20003"/>
                    </a:ext>
                  </a:extLst>
                </a:gridCol>
                <a:gridCol w="711200">
                  <a:extLst>
                    <a:ext uri="{9D8B030D-6E8A-4147-A177-3AD203B41FA5}">
                      <a16:colId xmlns:a16="http://schemas.microsoft.com/office/drawing/2014/main" xmlns="" val="20004"/>
                    </a:ext>
                  </a:extLst>
                </a:gridCol>
              </a:tblGrid>
              <a:tr h="301727">
                <a:tc>
                  <a:txBody>
                    <a:bodyPr/>
                    <a:lstStyle/>
                    <a:p>
                      <a:endParaRPr lang="en-US" sz="1600" dirty="0"/>
                    </a:p>
                  </a:txBody>
                  <a:tcPr/>
                </a:tc>
                <a:tc>
                  <a:txBody>
                    <a:bodyPr/>
                    <a:lstStyle/>
                    <a:p>
                      <a:r>
                        <a:rPr lang="en-US" sz="1600" dirty="0"/>
                        <a:t>Heavy smokers</a:t>
                      </a:r>
                    </a:p>
                  </a:txBody>
                  <a:tcPr/>
                </a:tc>
                <a:tc>
                  <a:txBody>
                    <a:bodyPr/>
                    <a:lstStyle/>
                    <a:p>
                      <a:r>
                        <a:rPr lang="en-US" sz="1600" dirty="0"/>
                        <a:t>Light smokers</a:t>
                      </a:r>
                    </a:p>
                  </a:txBody>
                  <a:tcPr/>
                </a:tc>
                <a:tc>
                  <a:txBody>
                    <a:bodyPr/>
                    <a:lstStyle/>
                    <a:p>
                      <a:r>
                        <a:rPr lang="en-US" sz="1600" dirty="0"/>
                        <a:t>Non smokers</a:t>
                      </a:r>
                    </a:p>
                  </a:txBody>
                  <a:tcPr/>
                </a:tc>
                <a:tc>
                  <a:txBody>
                    <a:bodyPr/>
                    <a:lstStyle/>
                    <a:p>
                      <a:r>
                        <a:rPr lang="en-US" sz="1600" b="1" dirty="0"/>
                        <a:t>Total</a:t>
                      </a:r>
                    </a:p>
                  </a:txBody>
                  <a:tcPr/>
                </a:tc>
                <a:extLst>
                  <a:ext uri="{0D108BD9-81ED-4DB2-BD59-A6C34878D82A}">
                    <a16:rowId xmlns:a16="http://schemas.microsoft.com/office/drawing/2014/main" xmlns="" val="10000"/>
                  </a:ext>
                </a:extLst>
              </a:tr>
              <a:tr h="301727">
                <a:tc>
                  <a:txBody>
                    <a:bodyPr/>
                    <a:lstStyle/>
                    <a:p>
                      <a:r>
                        <a:rPr lang="en-US" sz="1600" b="1" dirty="0"/>
                        <a:t>Lung cancer</a:t>
                      </a:r>
                    </a:p>
                  </a:txBody>
                  <a:tcPr/>
                </a:tc>
                <a:tc>
                  <a:txBody>
                    <a:bodyPr/>
                    <a:lstStyle/>
                    <a:p>
                      <a:r>
                        <a:rPr lang="en-US" sz="1600" dirty="0"/>
                        <a:t>123</a:t>
                      </a:r>
                    </a:p>
                  </a:txBody>
                  <a:tcPr/>
                </a:tc>
                <a:tc>
                  <a:txBody>
                    <a:bodyPr/>
                    <a:lstStyle/>
                    <a:p>
                      <a:r>
                        <a:rPr lang="en-US" sz="1600" dirty="0"/>
                        <a:t>97</a:t>
                      </a:r>
                    </a:p>
                  </a:txBody>
                  <a:tcPr/>
                </a:tc>
                <a:tc>
                  <a:txBody>
                    <a:bodyPr/>
                    <a:lstStyle/>
                    <a:p>
                      <a:r>
                        <a:rPr lang="en-US" sz="1600" dirty="0"/>
                        <a:t>4</a:t>
                      </a:r>
                    </a:p>
                  </a:txBody>
                  <a:tcPr/>
                </a:tc>
                <a:tc>
                  <a:txBody>
                    <a:bodyPr/>
                    <a:lstStyle/>
                    <a:p>
                      <a:r>
                        <a:rPr lang="en-US" sz="1600" b="1" dirty="0"/>
                        <a:t>224</a:t>
                      </a:r>
                    </a:p>
                  </a:txBody>
                  <a:tcPr/>
                </a:tc>
                <a:extLst>
                  <a:ext uri="{0D108BD9-81ED-4DB2-BD59-A6C34878D82A}">
                    <a16:rowId xmlns:a16="http://schemas.microsoft.com/office/drawing/2014/main" xmlns="" val="10001"/>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a:t>Colerectal</a:t>
                      </a:r>
                      <a:r>
                        <a:rPr lang="en-US" sz="1600" b="1" dirty="0"/>
                        <a:t> cancer</a:t>
                      </a:r>
                    </a:p>
                  </a:txBody>
                  <a:tcPr/>
                </a:tc>
                <a:tc>
                  <a:txBody>
                    <a:bodyPr/>
                    <a:lstStyle/>
                    <a:p>
                      <a:r>
                        <a:rPr lang="en-US" sz="1600" dirty="0"/>
                        <a:t>32</a:t>
                      </a:r>
                    </a:p>
                  </a:txBody>
                  <a:tcPr/>
                </a:tc>
                <a:tc>
                  <a:txBody>
                    <a:bodyPr/>
                    <a:lstStyle/>
                    <a:p>
                      <a:r>
                        <a:rPr lang="en-US" sz="1600" dirty="0"/>
                        <a:t>54</a:t>
                      </a:r>
                    </a:p>
                  </a:txBody>
                  <a:tcPr/>
                </a:tc>
                <a:tc>
                  <a:txBody>
                    <a:bodyPr/>
                    <a:lstStyle/>
                    <a:p>
                      <a:r>
                        <a:rPr lang="en-US" sz="1600" dirty="0"/>
                        <a:t>10</a:t>
                      </a:r>
                    </a:p>
                  </a:txBody>
                  <a:tcPr/>
                </a:tc>
                <a:tc>
                  <a:txBody>
                    <a:bodyPr/>
                    <a:lstStyle/>
                    <a:p>
                      <a:r>
                        <a:rPr lang="en-US" sz="1600" b="1" dirty="0"/>
                        <a:t>96</a:t>
                      </a:r>
                    </a:p>
                  </a:txBody>
                  <a:tcPr/>
                </a:tc>
                <a:extLst>
                  <a:ext uri="{0D108BD9-81ED-4DB2-BD59-A6C34878D82A}">
                    <a16:rowId xmlns:a16="http://schemas.microsoft.com/office/drawing/2014/main" xmlns="" val="10002"/>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Melanoma</a:t>
                      </a:r>
                    </a:p>
                  </a:txBody>
                  <a:tcPr/>
                </a:tc>
                <a:tc>
                  <a:txBody>
                    <a:bodyPr/>
                    <a:lstStyle/>
                    <a:p>
                      <a:r>
                        <a:rPr lang="en-US" sz="1600" dirty="0"/>
                        <a:t>34</a:t>
                      </a:r>
                    </a:p>
                  </a:txBody>
                  <a:tcPr/>
                </a:tc>
                <a:tc>
                  <a:txBody>
                    <a:bodyPr/>
                    <a:lstStyle/>
                    <a:p>
                      <a:r>
                        <a:rPr lang="en-US" sz="1600" dirty="0"/>
                        <a:t>23</a:t>
                      </a:r>
                    </a:p>
                  </a:txBody>
                  <a:tcPr/>
                </a:tc>
                <a:tc>
                  <a:txBody>
                    <a:bodyPr/>
                    <a:lstStyle/>
                    <a:p>
                      <a:r>
                        <a:rPr lang="en-US" sz="1600" dirty="0"/>
                        <a:t>14</a:t>
                      </a:r>
                    </a:p>
                  </a:txBody>
                  <a:tcPr/>
                </a:tc>
                <a:tc>
                  <a:txBody>
                    <a:bodyPr/>
                    <a:lstStyle/>
                    <a:p>
                      <a:r>
                        <a:rPr lang="en-US" sz="1600" b="1" dirty="0"/>
                        <a:t>71</a:t>
                      </a:r>
                    </a:p>
                  </a:txBody>
                  <a:tcPr/>
                </a:tc>
                <a:extLst>
                  <a:ext uri="{0D108BD9-81ED-4DB2-BD59-A6C34878D82A}">
                    <a16:rowId xmlns:a16="http://schemas.microsoft.com/office/drawing/2014/main" xmlns="" val="10003"/>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Lymphoma</a:t>
                      </a:r>
                    </a:p>
                  </a:txBody>
                  <a:tcPr/>
                </a:tc>
                <a:tc>
                  <a:txBody>
                    <a:bodyPr/>
                    <a:lstStyle/>
                    <a:p>
                      <a:r>
                        <a:rPr lang="en-US" sz="1600" dirty="0"/>
                        <a:t>14</a:t>
                      </a:r>
                    </a:p>
                  </a:txBody>
                  <a:tcPr/>
                </a:tc>
                <a:tc>
                  <a:txBody>
                    <a:bodyPr/>
                    <a:lstStyle/>
                    <a:p>
                      <a:r>
                        <a:rPr lang="en-US" sz="1600" dirty="0"/>
                        <a:t>14</a:t>
                      </a:r>
                    </a:p>
                  </a:txBody>
                  <a:tcPr/>
                </a:tc>
                <a:tc>
                  <a:txBody>
                    <a:bodyPr/>
                    <a:lstStyle/>
                    <a:p>
                      <a:r>
                        <a:rPr lang="en-US" sz="1600" dirty="0"/>
                        <a:t>1</a:t>
                      </a:r>
                    </a:p>
                  </a:txBody>
                  <a:tcPr/>
                </a:tc>
                <a:tc>
                  <a:txBody>
                    <a:bodyPr/>
                    <a:lstStyle/>
                    <a:p>
                      <a:r>
                        <a:rPr lang="en-US" sz="1600" b="1" dirty="0"/>
                        <a:t>29</a:t>
                      </a:r>
                    </a:p>
                  </a:txBody>
                  <a:tcPr/>
                </a:tc>
                <a:extLst>
                  <a:ext uri="{0D108BD9-81ED-4DB2-BD59-A6C34878D82A}">
                    <a16:rowId xmlns:a16="http://schemas.microsoft.com/office/drawing/2014/main" xmlns="" val="10004"/>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Other cancers</a:t>
                      </a:r>
                    </a:p>
                  </a:txBody>
                  <a:tcPr/>
                </a:tc>
                <a:tc>
                  <a:txBody>
                    <a:bodyPr/>
                    <a:lstStyle/>
                    <a:p>
                      <a:r>
                        <a:rPr lang="en-US" sz="1600" dirty="0"/>
                        <a:t>25</a:t>
                      </a:r>
                    </a:p>
                  </a:txBody>
                  <a:tcPr/>
                </a:tc>
                <a:tc>
                  <a:txBody>
                    <a:bodyPr/>
                    <a:lstStyle/>
                    <a:p>
                      <a:r>
                        <a:rPr lang="en-US" sz="1600" dirty="0"/>
                        <a:t>12</a:t>
                      </a:r>
                    </a:p>
                  </a:txBody>
                  <a:tcPr/>
                </a:tc>
                <a:tc>
                  <a:txBody>
                    <a:bodyPr/>
                    <a:lstStyle/>
                    <a:p>
                      <a:r>
                        <a:rPr lang="en-US" sz="1600" dirty="0"/>
                        <a:t>0</a:t>
                      </a:r>
                    </a:p>
                  </a:txBody>
                  <a:tcPr/>
                </a:tc>
                <a:tc>
                  <a:txBody>
                    <a:bodyPr/>
                    <a:lstStyle/>
                    <a:p>
                      <a:r>
                        <a:rPr lang="en-US" sz="1600" b="1" dirty="0"/>
                        <a:t>37</a:t>
                      </a:r>
                    </a:p>
                  </a:txBody>
                  <a:tcPr/>
                </a:tc>
                <a:extLst>
                  <a:ext uri="{0D108BD9-81ED-4DB2-BD59-A6C34878D82A}">
                    <a16:rowId xmlns:a16="http://schemas.microsoft.com/office/drawing/2014/main" xmlns="" val="10005"/>
                  </a:ext>
                </a:extLst>
              </a:tr>
              <a:tr h="301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a:t>Total</a:t>
                      </a:r>
                    </a:p>
                  </a:txBody>
                  <a:tcPr/>
                </a:tc>
                <a:tc>
                  <a:txBody>
                    <a:bodyPr/>
                    <a:lstStyle/>
                    <a:p>
                      <a:r>
                        <a:rPr lang="en-US" sz="1600" b="1" dirty="0"/>
                        <a:t>228</a:t>
                      </a:r>
                    </a:p>
                  </a:txBody>
                  <a:tcPr/>
                </a:tc>
                <a:tc>
                  <a:txBody>
                    <a:bodyPr/>
                    <a:lstStyle/>
                    <a:p>
                      <a:r>
                        <a:rPr lang="en-US" sz="1600" b="1" dirty="0"/>
                        <a:t>200</a:t>
                      </a:r>
                    </a:p>
                  </a:txBody>
                  <a:tcPr/>
                </a:tc>
                <a:tc>
                  <a:txBody>
                    <a:bodyPr/>
                    <a:lstStyle/>
                    <a:p>
                      <a:r>
                        <a:rPr lang="en-US" sz="1600" b="1" dirty="0"/>
                        <a:t>29</a:t>
                      </a:r>
                    </a:p>
                  </a:txBody>
                  <a:tcPr/>
                </a:tc>
                <a:tc>
                  <a:txBody>
                    <a:bodyPr/>
                    <a:lstStyle/>
                    <a:p>
                      <a:r>
                        <a:rPr lang="en-US" sz="1600" b="1" dirty="0"/>
                        <a:t>457</a:t>
                      </a: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55023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41B54-EFD5-6942-B335-DDA65138AA6A}"/>
              </a:ext>
            </a:extLst>
          </p:cNvPr>
          <p:cNvSpPr>
            <a:spLocks noGrp="1"/>
          </p:cNvSpPr>
          <p:nvPr>
            <p:ph type="title"/>
          </p:nvPr>
        </p:nvSpPr>
        <p:spPr/>
        <p:txBody>
          <a:bodyPr/>
          <a:lstStyle/>
          <a:p>
            <a:pPr algn="ctr"/>
            <a:r>
              <a:rPr lang="en-US" dirty="0"/>
              <a:t>Hypothesis testing in statistics</a:t>
            </a:r>
          </a:p>
        </p:txBody>
      </p:sp>
      <p:sp>
        <p:nvSpPr>
          <p:cNvPr id="3" name="Content Placeholder 2">
            <a:extLst>
              <a:ext uri="{FF2B5EF4-FFF2-40B4-BE49-F238E27FC236}">
                <a16:creationId xmlns:a16="http://schemas.microsoft.com/office/drawing/2014/main" xmlns="" id="{4D15FA66-029F-1F45-B02E-EE2A0123AB10}"/>
              </a:ext>
            </a:extLst>
          </p:cNvPr>
          <p:cNvSpPr>
            <a:spLocks noGrp="1"/>
          </p:cNvSpPr>
          <p:nvPr>
            <p:ph idx="1"/>
          </p:nvPr>
        </p:nvSpPr>
        <p:spPr/>
        <p:txBody>
          <a:bodyPr/>
          <a:lstStyle/>
          <a:p>
            <a:r>
              <a:rPr lang="en-US" dirty="0"/>
              <a:t>Formulate the </a:t>
            </a:r>
            <a:r>
              <a:rPr lang="en-US" b="1" dirty="0"/>
              <a:t>null hypothesis</a:t>
            </a:r>
            <a:r>
              <a:rPr lang="en-US" dirty="0"/>
              <a:t> (H</a:t>
            </a:r>
            <a:r>
              <a:rPr lang="en-US" baseline="-25000" dirty="0"/>
              <a:t>0</a:t>
            </a:r>
            <a:r>
              <a:rPr lang="en-US" dirty="0"/>
              <a:t>) – the “default” theory (typically, no effect/association)</a:t>
            </a:r>
          </a:p>
          <a:p>
            <a:r>
              <a:rPr lang="en-US" dirty="0"/>
              <a:t>The inverse of H</a:t>
            </a:r>
            <a:r>
              <a:rPr lang="en-US" baseline="-25000" dirty="0"/>
              <a:t>0</a:t>
            </a:r>
            <a:r>
              <a:rPr lang="en-US" dirty="0"/>
              <a:t> is H</a:t>
            </a:r>
            <a:r>
              <a:rPr lang="en-US" baseline="-25000" dirty="0"/>
              <a:t>1</a:t>
            </a:r>
            <a:r>
              <a:rPr lang="en-US" dirty="0"/>
              <a:t> – the </a:t>
            </a:r>
            <a:r>
              <a:rPr lang="en-US" b="1" dirty="0"/>
              <a:t>alternative hypothesis</a:t>
            </a:r>
          </a:p>
          <a:p>
            <a:r>
              <a:rPr lang="en-US" dirty="0"/>
              <a:t>Example: a coin is unbiased (H</a:t>
            </a:r>
            <a:r>
              <a:rPr lang="en-US" baseline="-25000" dirty="0"/>
              <a:t>0</a:t>
            </a:r>
            <a:r>
              <a:rPr lang="en-US" dirty="0"/>
              <a:t>) vs. biased coin (H</a:t>
            </a:r>
            <a:r>
              <a:rPr lang="en-US" baseline="-25000" dirty="0"/>
              <a:t>1</a:t>
            </a:r>
            <a:r>
              <a:rPr lang="en-US" dirty="0"/>
              <a:t>)</a:t>
            </a:r>
          </a:p>
          <a:p>
            <a:r>
              <a:rPr lang="en-US" dirty="0"/>
              <a:t>We would like to test H</a:t>
            </a:r>
            <a:r>
              <a:rPr lang="en-US" baseline="-25000" dirty="0"/>
              <a:t>0</a:t>
            </a:r>
            <a:r>
              <a:rPr lang="en-US" dirty="0"/>
              <a:t> by examining collected data</a:t>
            </a:r>
          </a:p>
          <a:p>
            <a:r>
              <a:rPr lang="en-US" dirty="0"/>
              <a:t>If the collected data appears very unlikely under H</a:t>
            </a:r>
            <a:r>
              <a:rPr lang="en-US" baseline="-25000" dirty="0"/>
              <a:t>0</a:t>
            </a:r>
            <a:r>
              <a:rPr lang="en-US" dirty="0"/>
              <a:t>, we will tend to reject it </a:t>
            </a:r>
          </a:p>
          <a:p>
            <a:pPr lvl="1"/>
            <a:r>
              <a:rPr lang="en-US" dirty="0"/>
              <a:t>Unless we have good reasons to privilege H</a:t>
            </a:r>
            <a:r>
              <a:rPr lang="en-US" baseline="-25000" dirty="0"/>
              <a:t>0</a:t>
            </a:r>
            <a:r>
              <a:rPr lang="en-US" dirty="0"/>
              <a:t> over H</a:t>
            </a:r>
            <a:r>
              <a:rPr lang="en-US" baseline="-25000" dirty="0"/>
              <a:t>1</a:t>
            </a:r>
          </a:p>
        </p:txBody>
      </p:sp>
    </p:spTree>
    <p:extLst>
      <p:ext uri="{BB962C8B-B14F-4D97-AF65-F5344CB8AC3E}">
        <p14:creationId xmlns:p14="http://schemas.microsoft.com/office/powerpoint/2010/main" val="42629804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E342A-0D4A-D645-9D12-B591849965FE}"/>
              </a:ext>
            </a:extLst>
          </p:cNvPr>
          <p:cNvSpPr>
            <a:spLocks noGrp="1"/>
          </p:cNvSpPr>
          <p:nvPr>
            <p:ph type="title"/>
          </p:nvPr>
        </p:nvSpPr>
        <p:spPr>
          <a:xfrm>
            <a:off x="508000" y="365125"/>
            <a:ext cx="11099800" cy="1325563"/>
          </a:xfrm>
        </p:spPr>
        <p:txBody>
          <a:bodyPr/>
          <a:lstStyle/>
          <a:p>
            <a:pPr algn="ctr"/>
            <a:r>
              <a:rPr lang="en-US" dirty="0"/>
              <a:t>(Pearson’s) </a:t>
            </a:r>
            <a:r>
              <a:rPr lang="en-US" b="1" dirty="0"/>
              <a:t>chi-squared test </a:t>
            </a:r>
            <a:r>
              <a:rPr lang="en-US" dirty="0"/>
              <a:t>(of independence)</a:t>
            </a:r>
          </a:p>
        </p:txBody>
      </p:sp>
      <p:graphicFrame>
        <p:nvGraphicFramePr>
          <p:cNvPr id="4" name="Table 3">
            <a:extLst>
              <a:ext uri="{FF2B5EF4-FFF2-40B4-BE49-F238E27FC236}">
                <a16:creationId xmlns:a16="http://schemas.microsoft.com/office/drawing/2014/main" xmlns="" id="{B25D0269-B1A1-8A46-A045-B6B0F74B56E7}"/>
              </a:ext>
            </a:extLst>
          </p:cNvPr>
          <p:cNvGraphicFramePr>
            <a:graphicFrameLocks noGrp="1"/>
          </p:cNvGraphicFramePr>
          <p:nvPr>
            <p:extLst>
              <p:ext uri="{D42A27DB-BD31-4B8C-83A1-F6EECF244321}">
                <p14:modId xmlns:p14="http://schemas.microsoft.com/office/powerpoint/2010/main" val="4165999081"/>
              </p:ext>
            </p:extLst>
          </p:nvPr>
        </p:nvGraphicFramePr>
        <p:xfrm>
          <a:off x="838200" y="2085340"/>
          <a:ext cx="10515600" cy="3474720"/>
        </p:xfrm>
        <a:graphic>
          <a:graphicData uri="http://schemas.openxmlformats.org/drawingml/2006/table">
            <a:tbl>
              <a:tblPr firstRow="1" bandRow="1">
                <a:tableStyleId>{69CF1AB2-1976-4502-BF36-3FF5EA218861}</a:tableStyleId>
              </a:tblPr>
              <a:tblGrid>
                <a:gridCol w="3335372">
                  <a:extLst>
                    <a:ext uri="{9D8B030D-6E8A-4147-A177-3AD203B41FA5}">
                      <a16:colId xmlns:a16="http://schemas.microsoft.com/office/drawing/2014/main" xmlns="" val="3893942377"/>
                    </a:ext>
                  </a:extLst>
                </a:gridCol>
                <a:gridCol w="7180228">
                  <a:extLst>
                    <a:ext uri="{9D8B030D-6E8A-4147-A177-3AD203B41FA5}">
                      <a16:colId xmlns:a16="http://schemas.microsoft.com/office/drawing/2014/main" xmlns="" val="3331749147"/>
                    </a:ext>
                  </a:extLst>
                </a:gridCol>
              </a:tblGrid>
              <a:tr h="370840">
                <a:tc>
                  <a:txBody>
                    <a:bodyPr/>
                    <a:lstStyle/>
                    <a:p>
                      <a:r>
                        <a:rPr lang="en-US" sz="2400" b="1" dirty="0"/>
                        <a:t>Input</a:t>
                      </a:r>
                    </a:p>
                  </a:txBody>
                  <a:tcPr/>
                </a:tc>
                <a:tc>
                  <a:txBody>
                    <a:bodyPr/>
                    <a:lstStyle/>
                    <a:p>
                      <a:r>
                        <a:rPr lang="en-US" sz="2400" b="0" dirty="0" err="1"/>
                        <a:t>NxM</a:t>
                      </a:r>
                      <a:r>
                        <a:rPr lang="en-US" sz="2400" b="0" dirty="0"/>
                        <a:t> contingency table</a:t>
                      </a:r>
                    </a:p>
                  </a:txBody>
                  <a:tcPr/>
                </a:tc>
                <a:extLst>
                  <a:ext uri="{0D108BD9-81ED-4DB2-BD59-A6C34878D82A}">
                    <a16:rowId xmlns:a16="http://schemas.microsoft.com/office/drawing/2014/main" xmlns="" val="4277839508"/>
                  </a:ext>
                </a:extLst>
              </a:tr>
              <a:tr h="370840">
                <a:tc>
                  <a:txBody>
                    <a:bodyPr/>
                    <a:lstStyle/>
                    <a:p>
                      <a:r>
                        <a:rPr lang="en-US" sz="2400" b="1" dirty="0"/>
                        <a:t>Purpose</a:t>
                      </a:r>
                    </a:p>
                  </a:txBody>
                  <a:tcPr/>
                </a:tc>
                <a:tc>
                  <a:txBody>
                    <a:bodyPr/>
                    <a:lstStyle/>
                    <a:p>
                      <a:r>
                        <a:rPr lang="en-US" sz="2400" dirty="0"/>
                        <a:t>Test if the rows and columns are associated</a:t>
                      </a:r>
                    </a:p>
                  </a:txBody>
                  <a:tcPr/>
                </a:tc>
                <a:extLst>
                  <a:ext uri="{0D108BD9-81ED-4DB2-BD59-A6C34878D82A}">
                    <a16:rowId xmlns:a16="http://schemas.microsoft.com/office/drawing/2014/main" xmlns="" val="1509032910"/>
                  </a:ext>
                </a:extLst>
              </a:tr>
              <a:tr h="370840">
                <a:tc>
                  <a:txBody>
                    <a:bodyPr/>
                    <a:lstStyle/>
                    <a:p>
                      <a:r>
                        <a:rPr lang="en-US" sz="2400" b="1" dirty="0"/>
                        <a:t>Null hypothesis</a:t>
                      </a:r>
                    </a:p>
                  </a:txBody>
                  <a:tcPr/>
                </a:tc>
                <a:tc>
                  <a:txBody>
                    <a:bodyPr/>
                    <a:lstStyle/>
                    <a:p>
                      <a:r>
                        <a:rPr lang="en-US" sz="2400" b="0" dirty="0"/>
                        <a:t>Rows and columns are independent</a:t>
                      </a:r>
                    </a:p>
                  </a:txBody>
                  <a:tcPr/>
                </a:tc>
                <a:extLst>
                  <a:ext uri="{0D108BD9-81ED-4DB2-BD59-A6C34878D82A}">
                    <a16:rowId xmlns:a16="http://schemas.microsoft.com/office/drawing/2014/main" xmlns="" val="909027211"/>
                  </a:ext>
                </a:extLst>
              </a:tr>
              <a:tr h="370840">
                <a:tc>
                  <a:txBody>
                    <a:bodyPr/>
                    <a:lstStyle/>
                    <a:p>
                      <a:r>
                        <a:rPr lang="en-US" sz="2400" b="1" dirty="0"/>
                        <a:t>Additional assumptions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Expected cell values can be approximated by normal distribution</a:t>
                      </a:r>
                    </a:p>
                  </a:txBody>
                  <a:tcPr/>
                </a:tc>
                <a:extLst>
                  <a:ext uri="{0D108BD9-81ED-4DB2-BD59-A6C34878D82A}">
                    <a16:rowId xmlns:a16="http://schemas.microsoft.com/office/drawing/2014/main" xmlns="" val="1706718236"/>
                  </a:ext>
                </a:extLst>
              </a:tr>
              <a:tr h="370840">
                <a:tc>
                  <a:txBody>
                    <a:bodyPr/>
                    <a:lstStyle/>
                    <a:p>
                      <a:r>
                        <a:rPr lang="en-US" sz="2400" b="1" dirty="0"/>
                        <a:t>Limitations</a:t>
                      </a:r>
                    </a:p>
                  </a:txBody>
                  <a:tcPr/>
                </a:tc>
                <a:tc>
                  <a:txBody>
                    <a:bodyPr/>
                    <a:lstStyle/>
                    <a:p>
                      <a:r>
                        <a:rPr lang="en-US" sz="2400" dirty="0"/>
                        <a:t>Won’t determine which categories are associated (need post-hoc tests)</a:t>
                      </a:r>
                    </a:p>
                  </a:txBody>
                  <a:tcPr/>
                </a:tc>
                <a:extLst>
                  <a:ext uri="{0D108BD9-81ED-4DB2-BD59-A6C34878D82A}">
                    <a16:rowId xmlns:a16="http://schemas.microsoft.com/office/drawing/2014/main" xmlns="" val="242999354"/>
                  </a:ext>
                </a:extLst>
              </a:tr>
              <a:tr h="370840">
                <a:tc>
                  <a:txBody>
                    <a:bodyPr/>
                    <a:lstStyle/>
                    <a:p>
                      <a:r>
                        <a:rPr lang="en-US" sz="2400" b="1" dirty="0"/>
                        <a:t>Implementation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a:t>scipy.stats.chi2_contingency(observed)</a:t>
                      </a:r>
                      <a:r>
                        <a:rPr lang="en-US" sz="2400" b="0" dirty="0"/>
                        <a:t> </a:t>
                      </a:r>
                    </a:p>
                  </a:txBody>
                  <a:tcPr/>
                </a:tc>
                <a:extLst>
                  <a:ext uri="{0D108BD9-81ED-4DB2-BD59-A6C34878D82A}">
                    <a16:rowId xmlns:a16="http://schemas.microsoft.com/office/drawing/2014/main" xmlns="" val="353503339"/>
                  </a:ext>
                </a:extLst>
              </a:tr>
            </a:tbl>
          </a:graphicData>
        </a:graphic>
      </p:graphicFrame>
    </p:spTree>
    <p:extLst>
      <p:ext uri="{BB962C8B-B14F-4D97-AF65-F5344CB8AC3E}">
        <p14:creationId xmlns:p14="http://schemas.microsoft.com/office/powerpoint/2010/main" val="236174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it 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-test compares the </a:t>
                </a:r>
                <a:r>
                  <a:rPr lang="en-US" b="1" dirty="0"/>
                  <a:t>expected values </a:t>
                </a:r>
                <a:r>
                  <a:rPr lang="en-US" dirty="0"/>
                  <a:t>of the cells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𝑗</m:t>
                            </m:r>
                          </m:sub>
                        </m:sSub>
                      </m:num>
                      <m:den>
                        <m:r>
                          <a:rPr lang="en-US" b="0" i="1" smtClean="0">
                            <a:latin typeface="Cambria Math" panose="02040503050406030204" pitchFamily="18" charset="0"/>
                          </a:rPr>
                          <m:t>𝑁</m:t>
                        </m:r>
                      </m:den>
                    </m:f>
                  </m:oMath>
                </a14:m>
                <a:r>
                  <a:rPr lang="en-US" dirty="0"/>
                  <a:t> with the </a:t>
                </a:r>
                <a:r>
                  <a:rPr lang="en-US" b="1" dirty="0"/>
                  <a:t>observed</a:t>
                </a:r>
                <a:r>
                  <a:rPr lang="en-US" dirty="0"/>
                  <a:t> </a:t>
                </a:r>
                <a:r>
                  <a:rPr lang="en-US" b="1" dirty="0"/>
                  <a:t>values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𝑖𝑗</m:t>
                        </m:r>
                      </m:sub>
                    </m:sSub>
                  </m:oMath>
                </a14:m>
                <a:r>
                  <a:rPr lang="en-US" dirty="0"/>
                  <a:t>, where: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a:t> - Row total</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oMath>
                </a14:m>
                <a:r>
                  <a:rPr lang="en-US" dirty="0"/>
                  <a:t> - Column total</a:t>
                </a:r>
              </a:p>
              <a:p>
                <a:pPr lvl="1"/>
                <a14:m>
                  <m:oMath xmlns:m="http://schemas.openxmlformats.org/officeDocument/2006/math">
                    <m:r>
                      <a:rPr lang="en-US" b="0" i="1" smtClean="0">
                        <a:latin typeface="Cambria Math" panose="02040503050406030204" pitchFamily="18" charset="0"/>
                      </a:rPr>
                      <m:t>𝑁</m:t>
                    </m:r>
                  </m:oMath>
                </a14:m>
                <a:r>
                  <a:rPr lang="en-US" dirty="0"/>
                  <a:t> - Grand total</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r="-1568"/>
                </a:stretch>
              </a:blipFill>
            </p:spPr>
            <p:txBody>
              <a:bodyPr/>
              <a:lstStyle/>
              <a:p>
                <a:r>
                  <a:rPr lang="en-US">
                    <a:noFill/>
                  </a:rPr>
                  <a:t> </a:t>
                </a:r>
              </a:p>
            </p:txBody>
          </p:sp>
        </mc:Fallback>
      </mc:AlternateContent>
    </p:spTree>
    <p:extLst>
      <p:ext uri="{BB962C8B-B14F-4D97-AF65-F5344CB8AC3E}">
        <p14:creationId xmlns:p14="http://schemas.microsoft.com/office/powerpoint/2010/main" val="406471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AD067D-87CB-454F-88C9-FB9DA138EB95}"/>
              </a:ext>
            </a:extLst>
          </p:cNvPr>
          <p:cNvSpPr>
            <a:spLocks noGrp="1"/>
          </p:cNvSpPr>
          <p:nvPr>
            <p:ph type="title"/>
          </p:nvPr>
        </p:nvSpPr>
        <p:spPr/>
        <p:txBody>
          <a:bodyPr/>
          <a:lstStyle/>
          <a:p>
            <a:pPr algn="ctr"/>
            <a:r>
              <a:rPr lang="en-US" dirty="0"/>
              <a:t>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2607DA6E-7EFF-6F4A-9208-2B60EFFA91EC}"/>
                  </a:ext>
                </a:extLst>
              </p:cNvPr>
              <p:cNvSpPr>
                <a:spLocks noGrp="1"/>
              </p:cNvSpPr>
              <p:nvPr>
                <p:ph idx="1"/>
              </p:nvPr>
            </p:nvSpPr>
            <p:spPr/>
            <p:txBody>
              <a:bodyPr/>
              <a:lstStyle/>
              <a:p>
                <a:r>
                  <a:rPr lang="en-US" dirty="0"/>
                  <a:t>The binomial frequencies of cells can be approximated by normal distribution (the </a:t>
                </a:r>
                <a:r>
                  <a:rPr lang="en-US" dirty="0">
                    <a:solidFill>
                      <a:srgbClr val="FF0000"/>
                    </a:solidFill>
                  </a:rPr>
                  <a:t>expected</a:t>
                </a:r>
                <a:r>
                  <a:rPr lang="en-US" dirty="0"/>
                  <a:t> values must not be too small)</a:t>
                </a:r>
              </a:p>
              <a:p>
                <a:pPr lvl="1"/>
                <a:r>
                  <a:rPr lang="en-US" dirty="0"/>
                  <a:t>A common rule: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i="1">
                        <a:latin typeface="Cambria Math" panose="02040503050406030204" pitchFamily="18" charset="0"/>
                      </a:rPr>
                      <m:t>≥5</m:t>
                    </m:r>
                  </m:oMath>
                </a14:m>
                <a:r>
                  <a:rPr lang="en-US" dirty="0"/>
                  <a:t> for at least 80% of the cells,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i="1">
                        <a:latin typeface="Cambria Math" panose="02040503050406030204" pitchFamily="18" charset="0"/>
                      </a:rPr>
                      <m:t>≥1</m:t>
                    </m:r>
                  </m:oMath>
                </a14:m>
                <a:r>
                  <a:rPr lang="en-US" dirty="0"/>
                  <a:t> for all cells</a:t>
                </a:r>
              </a:p>
              <a:p>
                <a:r>
                  <a:rPr lang="en-US" dirty="0"/>
                  <a:t>The considered categories must be </a:t>
                </a:r>
                <a:r>
                  <a:rPr lang="en-US" u="sng" dirty="0"/>
                  <a:t>mutually exclusive</a:t>
                </a:r>
                <a:endParaRPr lang="en-US" dirty="0"/>
              </a:p>
              <a:p>
                <a:r>
                  <a:rPr lang="en-US" dirty="0" err="1"/>
                  <a:t>i.i.d</a:t>
                </a:r>
                <a:r>
                  <a:rPr lang="en-US" dirty="0"/>
                  <a:t> samples (as usual)</a:t>
                </a:r>
              </a:p>
            </p:txBody>
          </p:sp>
        </mc:Choice>
        <mc:Fallback xmlns="">
          <p:sp>
            <p:nvSpPr>
              <p:cNvPr id="3" name="Content Placeholder 2">
                <a:extLst>
                  <a:ext uri="{FF2B5EF4-FFF2-40B4-BE49-F238E27FC236}">
                    <a16:creationId xmlns:a16="http://schemas.microsoft.com/office/drawing/2014/main" id="{2607DA6E-7EFF-6F4A-9208-2B60EFFA91EC}"/>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611549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04EBE-90CA-0B45-86A7-1864341D81EB}"/>
              </a:ext>
            </a:extLst>
          </p:cNvPr>
          <p:cNvSpPr>
            <a:spLocks noGrp="1"/>
          </p:cNvSpPr>
          <p:nvPr>
            <p:ph type="title"/>
          </p:nvPr>
        </p:nvSpPr>
        <p:spPr/>
        <p:txBody>
          <a:bodyPr/>
          <a:lstStyle/>
          <a:p>
            <a:pPr algn="ctr"/>
            <a:r>
              <a:rPr lang="en-US" dirty="0"/>
              <a:t>Demonstration</a:t>
            </a:r>
          </a:p>
        </p:txBody>
      </p:sp>
      <p:sp>
        <p:nvSpPr>
          <p:cNvPr id="3" name="Content Placeholder 2">
            <a:extLst>
              <a:ext uri="{FF2B5EF4-FFF2-40B4-BE49-F238E27FC236}">
                <a16:creationId xmlns:a16="http://schemas.microsoft.com/office/drawing/2014/main" xmlns="" id="{245EBE06-49B9-AF40-BC93-350AD5A70911}"/>
              </a:ext>
            </a:extLst>
          </p:cNvPr>
          <p:cNvSpPr>
            <a:spLocks noGrp="1"/>
          </p:cNvSpPr>
          <p:nvPr>
            <p:ph idx="1"/>
          </p:nvPr>
        </p:nvSpPr>
        <p:spPr/>
        <p:txBody>
          <a:bodyPr/>
          <a:lstStyle/>
          <a:p>
            <a:r>
              <a:rPr lang="en-US" dirty="0"/>
              <a:t>Fisher’s exact test &amp; OR</a:t>
            </a:r>
          </a:p>
          <a:p>
            <a:r>
              <a:rPr lang="en-US" dirty="0"/>
              <a:t>Chi2 test</a:t>
            </a:r>
          </a:p>
        </p:txBody>
      </p:sp>
    </p:spTree>
    <p:extLst>
      <p:ext uri="{BB962C8B-B14F-4D97-AF65-F5344CB8AC3E}">
        <p14:creationId xmlns:p14="http://schemas.microsoft.com/office/powerpoint/2010/main" val="2315538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514350" indent="-514350">
              <a:buFont typeface="+mj-lt"/>
              <a:buAutoNum type="arabicPeriod"/>
            </a:pPr>
            <a:r>
              <a:rPr lang="en-US" b="1"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868706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Anscombe's</a:t>
            </a:r>
            <a:r>
              <a:rPr lang="en-US" dirty="0"/>
              <a:t> quartet</a:t>
            </a:r>
          </a:p>
        </p:txBody>
      </p:sp>
      <p:sp>
        <p:nvSpPr>
          <p:cNvPr id="3" name="Content Placeholder 2"/>
          <p:cNvSpPr>
            <a:spLocks noGrp="1"/>
          </p:cNvSpPr>
          <p:nvPr>
            <p:ph idx="1"/>
          </p:nvPr>
        </p:nvSpPr>
        <p:spPr/>
        <p:txBody>
          <a:bodyPr/>
          <a:lstStyle/>
          <a:p>
            <a:r>
              <a:rPr lang="en-US" dirty="0"/>
              <a:t>Do the following datasets look similar?</a:t>
            </a:r>
          </a:p>
        </p:txBody>
      </p:sp>
      <p:pic>
        <p:nvPicPr>
          <p:cNvPr id="4" name="Picture 3"/>
          <p:cNvPicPr>
            <a:picLocks noChangeAspect="1"/>
          </p:cNvPicPr>
          <p:nvPr/>
        </p:nvPicPr>
        <p:blipFill>
          <a:blip r:embed="rId2"/>
          <a:stretch>
            <a:fillRect/>
          </a:stretch>
        </p:blipFill>
        <p:spPr>
          <a:xfrm>
            <a:off x="951085" y="2282035"/>
            <a:ext cx="5866173" cy="4337511"/>
          </a:xfrm>
          <a:prstGeom prst="rect">
            <a:avLst/>
          </a:prstGeom>
        </p:spPr>
      </p:pic>
      <p:pic>
        <p:nvPicPr>
          <p:cNvPr id="5" name="Picture 4"/>
          <p:cNvPicPr>
            <a:picLocks noChangeAspect="1"/>
          </p:cNvPicPr>
          <p:nvPr/>
        </p:nvPicPr>
        <p:blipFill>
          <a:blip r:embed="rId3"/>
          <a:stretch>
            <a:fillRect/>
          </a:stretch>
        </p:blipFill>
        <p:spPr>
          <a:xfrm>
            <a:off x="7536722" y="1816576"/>
            <a:ext cx="4537585" cy="4950892"/>
          </a:xfrm>
          <a:prstGeom prst="rect">
            <a:avLst/>
          </a:prstGeom>
        </p:spPr>
      </p:pic>
    </p:spTree>
    <p:extLst>
      <p:ext uri="{BB962C8B-B14F-4D97-AF65-F5344CB8AC3E}">
        <p14:creationId xmlns:p14="http://schemas.microsoft.com/office/powerpoint/2010/main" val="2620562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7056422" cy="2979588"/>
          </a:xfrm>
        </p:spPr>
        <p:txBody>
          <a:bodyPr/>
          <a:lstStyle/>
          <a:p>
            <a:r>
              <a:rPr lang="en-US" dirty="0"/>
              <a:t>All 4 datasets have 11 points and nearly identical simple statistical properties</a:t>
            </a:r>
          </a:p>
          <a:p>
            <a:r>
              <a:rPr lang="en-US" dirty="0"/>
              <a:t>Constructed in 1973 by the English statistician Francis </a:t>
            </a:r>
            <a:r>
              <a:rPr lang="en-US" dirty="0" err="1"/>
              <a:t>Anscombe</a:t>
            </a:r>
            <a:r>
              <a:rPr lang="en-US" dirty="0"/>
              <a:t> to demonstrate:</a:t>
            </a:r>
          </a:p>
          <a:p>
            <a:pPr lvl="1"/>
            <a:r>
              <a:rPr lang="en-US" dirty="0"/>
              <a:t>The importance of actually looking at the data</a:t>
            </a:r>
          </a:p>
          <a:p>
            <a:pPr lvl="1"/>
            <a:r>
              <a:rPr lang="en-US" dirty="0"/>
              <a:t>The effect of outliers on statistical properties</a:t>
            </a:r>
          </a:p>
          <a:p>
            <a:pPr lvl="1"/>
            <a:endParaRPr lang="en-US" dirty="0"/>
          </a:p>
        </p:txBody>
      </p:sp>
      <p:sp>
        <p:nvSpPr>
          <p:cNvPr id="5" name="Content Placeholder 2"/>
          <p:cNvSpPr txBox="1">
            <a:spLocks/>
          </p:cNvSpPr>
          <p:nvPr/>
        </p:nvSpPr>
        <p:spPr>
          <a:xfrm>
            <a:off x="838200" y="4388757"/>
            <a:ext cx="10515600" cy="1371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 skeptical </a:t>
            </a:r>
            <a:r>
              <a:rPr lang="en-US" dirty="0" smtClean="0"/>
              <a:t>of </a:t>
            </a:r>
            <a:r>
              <a:rPr lang="en-US" dirty="0"/>
              <a:t>the notion that "numerical calculations are exact, but graphs are rough“</a:t>
            </a:r>
          </a:p>
          <a:p>
            <a:endParaRPr lang="en-US" dirty="0"/>
          </a:p>
        </p:txBody>
      </p:sp>
      <p:pic>
        <p:nvPicPr>
          <p:cNvPr id="6" name="Picture 5"/>
          <p:cNvPicPr>
            <a:picLocks noChangeAspect="1"/>
          </p:cNvPicPr>
          <p:nvPr/>
        </p:nvPicPr>
        <p:blipFill>
          <a:blip r:embed="rId3"/>
          <a:stretch>
            <a:fillRect/>
          </a:stretch>
        </p:blipFill>
        <p:spPr>
          <a:xfrm>
            <a:off x="7894622" y="1554023"/>
            <a:ext cx="4239854" cy="2832622"/>
          </a:xfrm>
          <a:prstGeom prst="rect">
            <a:avLst/>
          </a:prstGeom>
        </p:spPr>
      </p:pic>
    </p:spTree>
    <p:extLst>
      <p:ext uri="{BB962C8B-B14F-4D97-AF65-F5344CB8AC3E}">
        <p14:creationId xmlns:p14="http://schemas.microsoft.com/office/powerpoint/2010/main" val="4037714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Both graphs and statistical analysis can be misleading</a:t>
            </a:r>
          </a:p>
          <a:p>
            <a:pPr lvl="1"/>
            <a:r>
              <a:rPr lang="en-US" dirty="0"/>
              <a:t>Combine the two, and you are less likely to get things wrong (but still might)</a:t>
            </a:r>
          </a:p>
          <a:p>
            <a:r>
              <a:rPr lang="en-US" dirty="0"/>
              <a:t>Most importantly – always retain some (but not too much) skepticism</a:t>
            </a:r>
          </a:p>
          <a:p>
            <a:r>
              <a:rPr lang="en-US" dirty="0"/>
              <a:t>It’s really not so difficult to abuse data and force it into supporting your claims</a:t>
            </a:r>
          </a:p>
        </p:txBody>
      </p:sp>
    </p:spTree>
    <p:extLst>
      <p:ext uri="{BB962C8B-B14F-4D97-AF65-F5344CB8AC3E}">
        <p14:creationId xmlns:p14="http://schemas.microsoft.com/office/powerpoint/2010/main" val="609889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a:xfrm>
            <a:off x="838200" y="1825625"/>
            <a:ext cx="10515600" cy="4351338"/>
          </a:xfrm>
        </p:spPr>
        <p:txBody>
          <a:bodyPr/>
          <a:lstStyle/>
          <a:p>
            <a:pPr marL="0" indent="0">
              <a:buNone/>
            </a:pPr>
            <a:r>
              <a:rPr lang="en-US" sz="4400" dirty="0"/>
              <a:t>As a researcher, YOU</a:t>
            </a:r>
            <a:r>
              <a:rPr lang="en-US" sz="4400" b="1" dirty="0"/>
              <a:t> </a:t>
            </a:r>
            <a:r>
              <a:rPr lang="en-US" sz="4400" dirty="0"/>
              <a:t>are the defender of the null hypothesis!</a:t>
            </a:r>
            <a:endParaRPr lang="en-US" strike="sngStrike" dirty="0"/>
          </a:p>
        </p:txBody>
      </p:sp>
      <p:pic>
        <p:nvPicPr>
          <p:cNvPr id="1026" name="Picture 2" descr="http://vignette3.wikia.nocookie.net/assassinscreed/images/6/6b/Knight-concept-art.jpg/revision/latest?cb=20120831203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349" y="2525917"/>
            <a:ext cx="3169924" cy="417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197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analysisfactor.com/images/graph-3.gif"/>
          <p:cNvPicPr>
            <a:picLocks noChangeAspect="1" noChangeArrowheads="1"/>
          </p:cNvPicPr>
          <p:nvPr/>
        </p:nvPicPr>
        <p:blipFill rotWithShape="1">
          <a:blip r:embed="rId2">
            <a:extLst>
              <a:ext uri="{28A0092B-C50C-407E-A947-70E740481C1C}">
                <a14:useLocalDpi xmlns:a14="http://schemas.microsoft.com/office/drawing/2010/main" val="0"/>
              </a:ext>
            </a:extLst>
          </a:blip>
          <a:srcRect t="6911" b="4439"/>
          <a:stretch/>
        </p:blipFill>
        <p:spPr bwMode="auto">
          <a:xfrm>
            <a:off x="7514458" y="4009292"/>
            <a:ext cx="4336529" cy="27038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a:t>Dealing with outliers</a:t>
            </a:r>
          </a:p>
        </p:txBody>
      </p:sp>
      <p:sp>
        <p:nvSpPr>
          <p:cNvPr id="3" name="Content Placeholder 2"/>
          <p:cNvSpPr>
            <a:spLocks noGrp="1"/>
          </p:cNvSpPr>
          <p:nvPr>
            <p:ph idx="1"/>
          </p:nvPr>
        </p:nvSpPr>
        <p:spPr/>
        <p:txBody>
          <a:bodyPr>
            <a:normAutofit/>
          </a:bodyPr>
          <a:lstStyle/>
          <a:p>
            <a:r>
              <a:rPr lang="en-US" dirty="0"/>
              <a:t>Most statistical parameters and tests are highly sensitive to outliers</a:t>
            </a:r>
          </a:p>
          <a:p>
            <a:pPr lvl="1"/>
            <a:r>
              <a:rPr lang="en-US" dirty="0"/>
              <a:t>E.g. mean, variance, linear correlation, t-test, ANOVA</a:t>
            </a:r>
          </a:p>
          <a:p>
            <a:r>
              <a:rPr lang="en-US" dirty="0"/>
              <a:t>Some are robust</a:t>
            </a:r>
          </a:p>
          <a:p>
            <a:pPr lvl="1"/>
            <a:r>
              <a:rPr lang="en-US" dirty="0"/>
              <a:t>E.g. median, Spearman’s correlation, U-test</a:t>
            </a:r>
          </a:p>
          <a:p>
            <a:r>
              <a:rPr lang="en-US" dirty="0"/>
              <a:t>T</a:t>
            </a:r>
            <a:r>
              <a:rPr lang="en-US" dirty="0" smtClean="0"/>
              <a:t>hey </a:t>
            </a:r>
            <a:r>
              <a:rPr lang="en-US" dirty="0"/>
              <a:t>can really mess your analysis </a:t>
            </a:r>
            <a:r>
              <a:rPr lang="en-US" dirty="0" smtClean="0"/>
              <a:t>up!</a:t>
            </a:r>
            <a:endParaRPr lang="en-US" dirty="0"/>
          </a:p>
        </p:txBody>
      </p:sp>
    </p:spTree>
    <p:extLst>
      <p:ext uri="{BB962C8B-B14F-4D97-AF65-F5344CB8AC3E}">
        <p14:creationId xmlns:p14="http://schemas.microsoft.com/office/powerpoint/2010/main" val="2422086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a:xfrm>
            <a:off x="838200" y="1825625"/>
            <a:ext cx="10515600" cy="4351338"/>
          </a:xfrm>
        </p:spPr>
        <p:txBody>
          <a:bodyPr/>
          <a:lstStyle/>
          <a:p>
            <a:pPr marL="0" indent="0">
              <a:buNone/>
            </a:pPr>
            <a:r>
              <a:rPr lang="en-US" sz="4400" dirty="0"/>
              <a:t>As a researcher, YOU</a:t>
            </a:r>
            <a:r>
              <a:rPr lang="en-US" sz="4400" b="1" dirty="0"/>
              <a:t> </a:t>
            </a:r>
            <a:r>
              <a:rPr lang="en-US" sz="4400" dirty="0"/>
              <a:t>are the defender of the null hypothesis!</a:t>
            </a:r>
            <a:endParaRPr lang="en-US" strike="sngStrike" dirty="0"/>
          </a:p>
        </p:txBody>
      </p:sp>
      <p:pic>
        <p:nvPicPr>
          <p:cNvPr id="1026" name="Picture 2" descr="http://vignette3.wikia.nocookie.net/assassinscreed/images/6/6b/Knight-concept-art.jpg/revision/latest?cb=20120831203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349" y="2525917"/>
            <a:ext cx="3169924" cy="417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819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DB2EB-9C55-B144-9887-41630A8E2A60}"/>
              </a:ext>
            </a:extLst>
          </p:cNvPr>
          <p:cNvSpPr>
            <a:spLocks noGrp="1"/>
          </p:cNvSpPr>
          <p:nvPr>
            <p:ph type="title"/>
          </p:nvPr>
        </p:nvSpPr>
        <p:spPr/>
        <p:txBody>
          <a:bodyPr/>
          <a:lstStyle/>
          <a:p>
            <a:pPr algn="ctr"/>
            <a:r>
              <a:rPr lang="en-US" dirty="0"/>
              <a:t>Deciding what to do with outliers is a tough choice</a:t>
            </a:r>
          </a:p>
        </p:txBody>
      </p:sp>
      <p:sp>
        <p:nvSpPr>
          <p:cNvPr id="3" name="Content Placeholder 2">
            <a:extLst>
              <a:ext uri="{FF2B5EF4-FFF2-40B4-BE49-F238E27FC236}">
                <a16:creationId xmlns:a16="http://schemas.microsoft.com/office/drawing/2014/main" xmlns="" id="{8254DB65-96D4-1948-A9C2-27B1B5CB99AF}"/>
              </a:ext>
            </a:extLst>
          </p:cNvPr>
          <p:cNvSpPr>
            <a:spLocks noGrp="1"/>
          </p:cNvSpPr>
          <p:nvPr>
            <p:ph idx="1"/>
          </p:nvPr>
        </p:nvSpPr>
        <p:spPr/>
        <p:txBody>
          <a:bodyPr>
            <a:normAutofit/>
          </a:bodyPr>
          <a:lstStyle/>
          <a:p>
            <a:r>
              <a:rPr lang="en-US" dirty="0"/>
              <a:t>Requires judgement</a:t>
            </a:r>
          </a:p>
          <a:p>
            <a:r>
              <a:rPr lang="en-US" dirty="0"/>
              <a:t>If it’s obvious the outlier is an incorrectly entered or measured data point, drop it</a:t>
            </a:r>
          </a:p>
          <a:p>
            <a:r>
              <a:rPr lang="en-US" dirty="0"/>
              <a:t>If the outlier creates a significant association that wouldn’t exist otherwise, you shouldn’t report significance</a:t>
            </a:r>
          </a:p>
          <a:p>
            <a:r>
              <a:rPr lang="en-US" dirty="0"/>
              <a:t>If you choose to drop data, you must report that</a:t>
            </a:r>
          </a:p>
          <a:p>
            <a:r>
              <a:rPr lang="en-US" dirty="0"/>
              <a:t>If their presence changes your analysis, it should be noted</a:t>
            </a:r>
          </a:p>
          <a:p>
            <a:pPr lvl="1"/>
            <a:r>
              <a:rPr lang="en-US" dirty="0"/>
              <a:t>And you should seriously consider a more appropriate, robust test</a:t>
            </a:r>
          </a:p>
        </p:txBody>
      </p:sp>
    </p:spTree>
    <p:extLst>
      <p:ext uri="{BB962C8B-B14F-4D97-AF65-F5344CB8AC3E}">
        <p14:creationId xmlns:p14="http://schemas.microsoft.com/office/powerpoint/2010/main" val="1211926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206" y="1803229"/>
            <a:ext cx="6841588" cy="4455584"/>
          </a:xfrm>
          <a:prstGeom prst="rect">
            <a:avLst/>
          </a:prstGeom>
        </p:spPr>
      </p:pic>
      <p:sp>
        <p:nvSpPr>
          <p:cNvPr id="3" name="Title 1">
            <a:extLst>
              <a:ext uri="{FF2B5EF4-FFF2-40B4-BE49-F238E27FC236}">
                <a16:creationId xmlns:a16="http://schemas.microsoft.com/office/drawing/2014/main" xmlns="" id="{DFB82D64-AF13-B248-9085-A16C5806919F}"/>
              </a:ext>
            </a:extLst>
          </p:cNvPr>
          <p:cNvSpPr>
            <a:spLocks noGrp="1"/>
          </p:cNvSpPr>
          <p:nvPr>
            <p:ph type="title"/>
          </p:nvPr>
        </p:nvSpPr>
        <p:spPr>
          <a:xfrm>
            <a:off x="838200" y="365125"/>
            <a:ext cx="10515600" cy="1325563"/>
          </a:xfrm>
        </p:spPr>
        <p:txBody>
          <a:bodyPr/>
          <a:lstStyle/>
          <a:p>
            <a:pPr algn="ctr"/>
            <a:r>
              <a:rPr lang="en-US" dirty="0"/>
              <a:t>Beware of small effect sizes</a:t>
            </a:r>
          </a:p>
        </p:txBody>
      </p:sp>
    </p:spTree>
    <p:extLst>
      <p:ext uri="{BB962C8B-B14F-4D97-AF65-F5344CB8AC3E}">
        <p14:creationId xmlns:p14="http://schemas.microsoft.com/office/powerpoint/2010/main" val="2188568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9F9220-BE35-E046-A008-6CE4D5642C78}"/>
              </a:ext>
            </a:extLst>
          </p:cNvPr>
          <p:cNvSpPr>
            <a:spLocks noGrp="1"/>
          </p:cNvSpPr>
          <p:nvPr>
            <p:ph type="title"/>
          </p:nvPr>
        </p:nvSpPr>
        <p:spPr/>
        <p:txBody>
          <a:bodyPr/>
          <a:lstStyle/>
          <a:p>
            <a:pPr algn="ctr"/>
            <a:r>
              <a:rPr lang="en-US" dirty="0"/>
              <a:t>Beware of sampling bias</a:t>
            </a:r>
          </a:p>
        </p:txBody>
      </p:sp>
      <p:sp>
        <p:nvSpPr>
          <p:cNvPr id="3" name="Content Placeholder 2">
            <a:extLst>
              <a:ext uri="{FF2B5EF4-FFF2-40B4-BE49-F238E27FC236}">
                <a16:creationId xmlns:a16="http://schemas.microsoft.com/office/drawing/2014/main" xmlns="" id="{6BB3F697-5224-A940-AADB-D24BF77AED02}"/>
              </a:ext>
            </a:extLst>
          </p:cNvPr>
          <p:cNvSpPr>
            <a:spLocks noGrp="1"/>
          </p:cNvSpPr>
          <p:nvPr>
            <p:ph idx="1"/>
          </p:nvPr>
        </p:nvSpPr>
        <p:spPr/>
        <p:txBody>
          <a:bodyPr>
            <a:normAutofit/>
          </a:bodyPr>
          <a:lstStyle/>
          <a:p>
            <a:r>
              <a:rPr lang="en-US" dirty="0"/>
              <a:t>Always ask yourself if the dataset you have is truly representative of the general population</a:t>
            </a:r>
          </a:p>
          <a:p>
            <a:r>
              <a:rPr lang="en-US" dirty="0"/>
              <a:t>What’s wrong with the following story:</a:t>
            </a:r>
          </a:p>
          <a:p>
            <a:pPr marL="0" indent="0" algn="just">
              <a:buNone/>
            </a:pPr>
            <a:r>
              <a:rPr lang="en-US" dirty="0"/>
              <a:t/>
            </a:r>
            <a:br>
              <a:rPr lang="en-US" dirty="0"/>
            </a:br>
            <a:r>
              <a:rPr lang="en-US" dirty="0"/>
              <a:t>Dr. Sloppy wanted to see if there existed a correlation between food poisoning and ankle sprains. He surveyed the patients at the St. Pearson Hospital and counted how many have none, either, or both conditions, and found significant negative correlation. Namely, patients who had one were </a:t>
            </a:r>
            <a:r>
              <a:rPr lang="en-US" dirty="0" smtClean="0"/>
              <a:t>less likely to </a:t>
            </a:r>
            <a:r>
              <a:rPr lang="en-US" dirty="0"/>
              <a:t>have the other. Dr. Sloppy concluded that pathogenic food bacteria are protective from orthopedic trauma.</a:t>
            </a:r>
          </a:p>
        </p:txBody>
      </p:sp>
    </p:spTree>
    <p:extLst>
      <p:ext uri="{BB962C8B-B14F-4D97-AF65-F5344CB8AC3E}">
        <p14:creationId xmlns:p14="http://schemas.microsoft.com/office/powerpoint/2010/main" val="3112824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a:xfrm>
            <a:off x="838200" y="1825625"/>
            <a:ext cx="10515600" cy="4351338"/>
          </a:xfrm>
        </p:spPr>
        <p:txBody>
          <a:bodyPr/>
          <a:lstStyle/>
          <a:p>
            <a:pPr marL="0" indent="0">
              <a:buNone/>
            </a:pPr>
            <a:endParaRPr lang="en-US" strike="sngStrike" dirty="0"/>
          </a:p>
        </p:txBody>
      </p:sp>
      <p:pic>
        <p:nvPicPr>
          <p:cNvPr id="1026" name="Picture 2" descr="http://vignette3.wikia.nocookie.net/assassinscreed/images/6/6b/Knight-concept-art.jpg/revision/latest?cb=20120831203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349" y="2525917"/>
            <a:ext cx="3169924" cy="417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570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Another important caveat: correlation does not imply causation</a:t>
            </a:r>
          </a:p>
        </p:txBody>
      </p:sp>
      <p:sp>
        <p:nvSpPr>
          <p:cNvPr id="3" name="Content Placeholder 2"/>
          <p:cNvSpPr>
            <a:spLocks noGrp="1"/>
          </p:cNvSpPr>
          <p:nvPr>
            <p:ph idx="1"/>
          </p:nvPr>
        </p:nvSpPr>
        <p:spPr/>
        <p:txBody>
          <a:bodyPr/>
          <a:lstStyle/>
          <a:p>
            <a:r>
              <a:rPr lang="en-US" dirty="0"/>
              <a:t>Correlation/association tests can tell you that some variables </a:t>
            </a:r>
            <a:r>
              <a:rPr lang="en-US" b="1" dirty="0"/>
              <a:t>X</a:t>
            </a:r>
            <a:r>
              <a:rPr lang="en-US" dirty="0"/>
              <a:t> and </a:t>
            </a:r>
            <a:r>
              <a:rPr lang="en-US" b="1" dirty="0"/>
              <a:t>Y</a:t>
            </a:r>
            <a:r>
              <a:rPr lang="en-US" dirty="0"/>
              <a:t> are associated</a:t>
            </a:r>
          </a:p>
          <a:p>
            <a:r>
              <a:rPr lang="en-US" dirty="0"/>
              <a:t>This does not imply a causal connection in either direction</a:t>
            </a:r>
          </a:p>
          <a:p>
            <a:pPr lvl="1"/>
            <a:r>
              <a:rPr lang="en-US" dirty="0"/>
              <a:t>Perhaps a third variable </a:t>
            </a:r>
            <a:r>
              <a:rPr lang="en-US" b="1" dirty="0"/>
              <a:t>Z</a:t>
            </a:r>
            <a:r>
              <a:rPr lang="en-US" dirty="0"/>
              <a:t> affects both </a:t>
            </a:r>
            <a:r>
              <a:rPr lang="en-US" b="1" dirty="0"/>
              <a:t>X</a:t>
            </a:r>
            <a:r>
              <a:rPr lang="en-US" dirty="0"/>
              <a:t> and </a:t>
            </a:r>
            <a:r>
              <a:rPr lang="en-US" b="1" dirty="0"/>
              <a:t>Y</a:t>
            </a:r>
            <a:endParaRPr lang="en-US" dirty="0"/>
          </a:p>
          <a:p>
            <a:r>
              <a:rPr lang="en-US" dirty="0"/>
              <a:t>Correlation is fully symmetric, causality isn’t</a:t>
            </a:r>
          </a:p>
          <a:p>
            <a:r>
              <a:rPr lang="en-US" dirty="0"/>
              <a:t>Inferring causality is very difficult without experiments</a:t>
            </a:r>
          </a:p>
          <a:p>
            <a:pPr lvl="1"/>
            <a:r>
              <a:rPr lang="en-US" dirty="0"/>
              <a:t>Randomized controlled trials are the gold standard</a:t>
            </a:r>
          </a:p>
          <a:p>
            <a:r>
              <a:rPr lang="en-US" dirty="0"/>
              <a:t>When you witness association, avoid jumping to conclusions</a:t>
            </a:r>
          </a:p>
        </p:txBody>
      </p:sp>
    </p:spTree>
    <p:extLst>
      <p:ext uri="{BB962C8B-B14F-4D97-AF65-F5344CB8AC3E}">
        <p14:creationId xmlns:p14="http://schemas.microsoft.com/office/powerpoint/2010/main" val="333191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 normalization</a:t>
            </a:r>
          </a:p>
        </p:txBody>
      </p:sp>
      <p:sp>
        <p:nvSpPr>
          <p:cNvPr id="3" name="Content Placeholder 2"/>
          <p:cNvSpPr>
            <a:spLocks noGrp="1"/>
          </p:cNvSpPr>
          <p:nvPr>
            <p:ph idx="1"/>
          </p:nvPr>
        </p:nvSpPr>
        <p:spPr/>
        <p:txBody>
          <a:bodyPr>
            <a:normAutofit lnSpcReduction="10000"/>
          </a:bodyPr>
          <a:lstStyle/>
          <a:p>
            <a:r>
              <a:rPr lang="en-US" dirty="0"/>
              <a:t>Example: we want to check whether brain-expressed genes are enriched with genetic variants</a:t>
            </a:r>
          </a:p>
          <a:p>
            <a:r>
              <a:rPr lang="en-US" dirty="0"/>
              <a:t>Problem: what if brain-expressed genes are longer or shorter than average? (very likely)</a:t>
            </a:r>
          </a:p>
          <a:p>
            <a:r>
              <a:rPr lang="en-US" dirty="0"/>
              <a:t>Should we normalize the number of variants by gene length?</a:t>
            </a:r>
          </a:p>
          <a:p>
            <a:r>
              <a:rPr lang="en-US" dirty="0"/>
              <a:t>When we normalize X by Y, we assume they should have linear relationship</a:t>
            </a:r>
          </a:p>
          <a:p>
            <a:pPr lvl="1"/>
            <a:r>
              <a:rPr lang="en-US" dirty="0"/>
              <a:t>E.g. maybe the number of expected variants is only </a:t>
            </a:r>
            <a:r>
              <a:rPr lang="en-US" dirty="0" err="1"/>
              <a:t>sublinear</a:t>
            </a:r>
            <a:r>
              <a:rPr lang="en-US" dirty="0"/>
              <a:t> with respect to gene length?</a:t>
            </a:r>
          </a:p>
          <a:p>
            <a:r>
              <a:rPr lang="en-US" dirty="0"/>
              <a:t>If possible, better to simply compare against genes of the same length</a:t>
            </a:r>
          </a:p>
        </p:txBody>
      </p:sp>
    </p:spTree>
    <p:extLst>
      <p:ext uri="{BB962C8B-B14F-4D97-AF65-F5344CB8AC3E}">
        <p14:creationId xmlns:p14="http://schemas.microsoft.com/office/powerpoint/2010/main" val="2885313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Still, statistics is a very powerful tool!</a:t>
            </a:r>
          </a:p>
        </p:txBody>
      </p:sp>
      <p:sp>
        <p:nvSpPr>
          <p:cNvPr id="3" name="Content Placeholder 2"/>
          <p:cNvSpPr>
            <a:spLocks noGrp="1"/>
          </p:cNvSpPr>
          <p:nvPr>
            <p:ph idx="1"/>
          </p:nvPr>
        </p:nvSpPr>
        <p:spPr/>
        <p:txBody>
          <a:bodyPr/>
          <a:lstStyle/>
          <a:p>
            <a:r>
              <a:rPr lang="en-US" dirty="0"/>
              <a:t>Do not let these caveats despair you</a:t>
            </a:r>
          </a:p>
          <a:p>
            <a:r>
              <a:rPr lang="en-US" dirty="0"/>
              <a:t>A careful statistical analysis can teach us a lot</a:t>
            </a:r>
          </a:p>
          <a:p>
            <a:r>
              <a:rPr lang="en-US" dirty="0"/>
              <a:t>Even if causal connections aren’t proven, association tests can spot interesting directions for future research</a:t>
            </a:r>
          </a:p>
          <a:p>
            <a:r>
              <a:rPr lang="en-US" dirty="0"/>
              <a:t>Statistical analyses provide an important layer in establishing claims</a:t>
            </a:r>
          </a:p>
        </p:txBody>
      </p:sp>
    </p:spTree>
    <p:extLst>
      <p:ext uri="{BB962C8B-B14F-4D97-AF65-F5344CB8AC3E}">
        <p14:creationId xmlns:p14="http://schemas.microsoft.com/office/powerpoint/2010/main" val="17369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514350" indent="-514350">
              <a:buFont typeface="+mj-lt"/>
              <a:buAutoNum type="arabicPeriod"/>
            </a:pPr>
            <a:r>
              <a:rPr lang="en-US" dirty="0"/>
              <a:t>Caveats</a:t>
            </a:r>
          </a:p>
          <a:p>
            <a:pPr marL="514350" indent="-514350">
              <a:buFont typeface="+mj-lt"/>
              <a:buAutoNum type="arabicPeriod"/>
            </a:pPr>
            <a:r>
              <a:rPr lang="en-US" b="1"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4207736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Confidence Interval (CI)</a:t>
            </a:r>
          </a:p>
        </p:txBody>
      </p:sp>
      <p:sp>
        <p:nvSpPr>
          <p:cNvPr id="3" name="Content Placeholder 2"/>
          <p:cNvSpPr>
            <a:spLocks noGrp="1"/>
          </p:cNvSpPr>
          <p:nvPr>
            <p:ph idx="1"/>
          </p:nvPr>
        </p:nvSpPr>
        <p:spPr/>
        <p:txBody>
          <a:bodyPr>
            <a:normAutofit/>
          </a:bodyPr>
          <a:lstStyle/>
          <a:p>
            <a:r>
              <a:rPr lang="en-US" dirty="0"/>
              <a:t>Useful for combining effect size and significance</a:t>
            </a:r>
          </a:p>
          <a:p>
            <a:r>
              <a:rPr lang="en-US" dirty="0"/>
              <a:t>For example, a t-test has shown a significant difference in height between Swedes and Japanese. What is that difference?</a:t>
            </a:r>
          </a:p>
          <a:p>
            <a:r>
              <a:rPr lang="en-US" dirty="0"/>
              <a:t>A 95% CI of 3-5 cm means there is 95% probability of the difference being between 3 and 5 cm</a:t>
            </a:r>
          </a:p>
          <a:p>
            <a:r>
              <a:rPr lang="en-US" dirty="0"/>
              <a:t>Other examples:</a:t>
            </a:r>
          </a:p>
          <a:p>
            <a:pPr lvl="1"/>
            <a:r>
              <a:rPr lang="en-US" dirty="0"/>
              <a:t>Mean time of G-phase in E. coli is 15-40 minutes</a:t>
            </a:r>
          </a:p>
          <a:p>
            <a:pPr lvl="1"/>
            <a:r>
              <a:rPr lang="en-US" dirty="0"/>
              <a:t>1.25-1.56 OR between 50g/day of alcohol consumption and liver cancer</a:t>
            </a:r>
          </a:p>
        </p:txBody>
      </p:sp>
    </p:spTree>
    <p:extLst>
      <p:ext uri="{BB962C8B-B14F-4D97-AF65-F5344CB8AC3E}">
        <p14:creationId xmlns:p14="http://schemas.microsoft.com/office/powerpoint/2010/main" val="4247092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DE2AA3-483F-EC43-AB68-DD72EEB1AF07}"/>
              </a:ext>
            </a:extLst>
          </p:cNvPr>
          <p:cNvSpPr>
            <a:spLocks noGrp="1"/>
          </p:cNvSpPr>
          <p:nvPr>
            <p:ph type="title"/>
          </p:nvPr>
        </p:nvSpPr>
        <p:spPr/>
        <p:txBody>
          <a:bodyPr/>
          <a:lstStyle/>
          <a:p>
            <a:pPr algn="ctr"/>
            <a:r>
              <a:rPr lang="en-US" dirty="0"/>
              <a:t>CI calculation in Python </a:t>
            </a:r>
          </a:p>
        </p:txBody>
      </p:sp>
      <p:sp>
        <p:nvSpPr>
          <p:cNvPr id="3" name="Content Placeholder 2">
            <a:extLst>
              <a:ext uri="{FF2B5EF4-FFF2-40B4-BE49-F238E27FC236}">
                <a16:creationId xmlns:a16="http://schemas.microsoft.com/office/drawing/2014/main" xmlns="" id="{C64A443E-377A-604B-AF2A-35AB8D78AECD}"/>
              </a:ext>
            </a:extLst>
          </p:cNvPr>
          <p:cNvSpPr>
            <a:spLocks noGrp="1"/>
          </p:cNvSpPr>
          <p:nvPr>
            <p:ph idx="1"/>
          </p:nvPr>
        </p:nvSpPr>
        <p:spPr/>
        <p:txBody>
          <a:bodyPr/>
          <a:lstStyle/>
          <a:p>
            <a:r>
              <a:rPr lang="en-US" dirty="0"/>
              <a:t>Not always there exists an off-the-shelf implementation, but typically it’s quite easy to calculate</a:t>
            </a:r>
          </a:p>
          <a:p>
            <a:r>
              <a:rPr lang="en-US" dirty="0"/>
              <a:t>For example, in the case of OR see: </a:t>
            </a:r>
            <a:r>
              <a:rPr lang="en-US" dirty="0">
                <a:hlinkClick r:id="rId2"/>
              </a:rPr>
              <a:t>http://sphweb.bumc.bu.edu/otlt/MPH-Modules/EP/EP713_RandomError/EP713_RandomError4.html</a:t>
            </a:r>
            <a:r>
              <a:rPr lang="en-US" dirty="0"/>
              <a:t> </a:t>
            </a:r>
          </a:p>
          <a:p>
            <a:endParaRPr lang="en-US" dirty="0"/>
          </a:p>
        </p:txBody>
      </p:sp>
    </p:spTree>
    <p:extLst>
      <p:ext uri="{BB962C8B-B14F-4D97-AF65-F5344CB8AC3E}">
        <p14:creationId xmlns:p14="http://schemas.microsoft.com/office/powerpoint/2010/main" val="80981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986126-BF1D-344B-A9B5-CE91B58E3FEF}"/>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xmlns="" id="{49422E89-C184-0645-B8FA-B20883E45D1E}"/>
              </a:ext>
            </a:extLst>
          </p:cNvPr>
          <p:cNvSpPr>
            <a:spLocks noGrp="1"/>
          </p:cNvSpPr>
          <p:nvPr>
            <p:ph idx="1"/>
          </p:nvPr>
        </p:nvSpPr>
        <p:spPr/>
        <p:txBody>
          <a:bodyPr/>
          <a:lstStyle/>
          <a:p>
            <a:pPr marL="514350" indent="-514350">
              <a:buFont typeface="+mj-lt"/>
              <a:buAutoNum type="arabicPeriod"/>
            </a:pPr>
            <a:r>
              <a:rPr lang="en-US" dirty="0"/>
              <a:t>Motivation &amp; Introduction</a:t>
            </a:r>
          </a:p>
          <a:p>
            <a:pPr marL="514350" indent="-514350">
              <a:buFont typeface="+mj-lt"/>
              <a:buAutoNum type="arabicPeriod"/>
            </a:pPr>
            <a:r>
              <a:rPr lang="en-US" b="1" dirty="0"/>
              <a:t>P-values</a:t>
            </a:r>
          </a:p>
          <a:p>
            <a:pPr marL="514350" indent="-514350">
              <a:buFont typeface="+mj-lt"/>
              <a:buAutoNum type="arabicPeriod"/>
            </a:pPr>
            <a:r>
              <a:rPr lang="en-US" dirty="0"/>
              <a:t>Statistical tests</a:t>
            </a:r>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dirty="0"/>
              <a:t>Summary</a:t>
            </a:r>
          </a:p>
        </p:txBody>
      </p:sp>
    </p:spTree>
    <p:extLst>
      <p:ext uri="{BB962C8B-B14F-4D97-AF65-F5344CB8AC3E}">
        <p14:creationId xmlns:p14="http://schemas.microsoft.com/office/powerpoint/2010/main" val="17503816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DD9152-540F-AB4C-B972-1A1D7845FFD9}"/>
              </a:ext>
            </a:extLst>
          </p:cNvPr>
          <p:cNvSpPr>
            <a:spLocks noGrp="1"/>
          </p:cNvSpPr>
          <p:nvPr>
            <p:ph type="title"/>
          </p:nvPr>
        </p:nvSpPr>
        <p:spPr/>
        <p:txBody>
          <a:bodyPr/>
          <a:lstStyle/>
          <a:p>
            <a:pPr algn="ctr"/>
            <a:r>
              <a:rPr lang="en-US" dirty="0"/>
              <a:t>Nonparametric tests</a:t>
            </a:r>
          </a:p>
        </p:txBody>
      </p:sp>
      <p:sp>
        <p:nvSpPr>
          <p:cNvPr id="3" name="Content Placeholder 2">
            <a:extLst>
              <a:ext uri="{FF2B5EF4-FFF2-40B4-BE49-F238E27FC236}">
                <a16:creationId xmlns:a16="http://schemas.microsoft.com/office/drawing/2014/main" xmlns="" id="{9BBCE2F8-D22E-ED41-81A8-73A6B0D6E979}"/>
              </a:ext>
            </a:extLst>
          </p:cNvPr>
          <p:cNvSpPr>
            <a:spLocks noGrp="1"/>
          </p:cNvSpPr>
          <p:nvPr>
            <p:ph idx="1"/>
          </p:nvPr>
        </p:nvSpPr>
        <p:spPr/>
        <p:txBody>
          <a:bodyPr>
            <a:normAutofit fontScale="92500" lnSpcReduction="10000"/>
          </a:bodyPr>
          <a:lstStyle/>
          <a:p>
            <a:r>
              <a:rPr lang="en-US" dirty="0"/>
              <a:t>Unlike parametric tests, nonparametric tests make no assumptions about data distribution (e.g. normal dist.)</a:t>
            </a:r>
          </a:p>
          <a:p>
            <a:r>
              <a:rPr lang="en-US" dirty="0"/>
              <a:t>The null hypothesis is less specific, so a rejection of H</a:t>
            </a:r>
            <a:r>
              <a:rPr lang="en-US" baseline="-25000" dirty="0"/>
              <a:t>0</a:t>
            </a:r>
            <a:r>
              <a:rPr lang="en-US" dirty="0"/>
              <a:t> justifies stronger conclusions</a:t>
            </a:r>
          </a:p>
          <a:p>
            <a:r>
              <a:rPr lang="en-US" dirty="0"/>
              <a:t>Typically it comes with some sacrifice to statistical power (i.e. harder to reject H</a:t>
            </a:r>
            <a:r>
              <a:rPr lang="en-US" baseline="-25000" dirty="0"/>
              <a:t>0</a:t>
            </a:r>
            <a:r>
              <a:rPr lang="en-US" dirty="0"/>
              <a:t> when it’s not true)</a:t>
            </a:r>
          </a:p>
          <a:p>
            <a:pPr lvl="1"/>
            <a:r>
              <a:rPr lang="en-US" dirty="0"/>
              <a:t>That’s the main reason people use parametric tests</a:t>
            </a:r>
          </a:p>
          <a:p>
            <a:r>
              <a:rPr lang="en-US" dirty="0"/>
              <a:t>Very useful with outliers or very small sample sizes</a:t>
            </a:r>
          </a:p>
          <a:p>
            <a:r>
              <a:rPr lang="en-US" dirty="0"/>
              <a:t>Most parametric tests have a nonparametric version, e.g.</a:t>
            </a:r>
          </a:p>
          <a:p>
            <a:pPr lvl="1"/>
            <a:r>
              <a:rPr lang="en-US" dirty="0"/>
              <a:t>Pearson’s vs. Spearman’s correlation</a:t>
            </a:r>
          </a:p>
          <a:p>
            <a:pPr lvl="1"/>
            <a:r>
              <a:rPr lang="en-US" dirty="0"/>
              <a:t>t- vs. U-test</a:t>
            </a:r>
          </a:p>
        </p:txBody>
      </p:sp>
    </p:spTree>
    <p:extLst>
      <p:ext uri="{BB962C8B-B14F-4D97-AF65-F5344CB8AC3E}">
        <p14:creationId xmlns:p14="http://schemas.microsoft.com/office/powerpoint/2010/main" val="3101618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Permutation tests</a:t>
            </a:r>
          </a:p>
        </p:txBody>
      </p:sp>
      <p:sp>
        <p:nvSpPr>
          <p:cNvPr id="3" name="Content Placeholder 2"/>
          <p:cNvSpPr>
            <a:spLocks noGrp="1"/>
          </p:cNvSpPr>
          <p:nvPr>
            <p:ph idx="1"/>
          </p:nvPr>
        </p:nvSpPr>
        <p:spPr/>
        <p:txBody>
          <a:bodyPr>
            <a:normAutofit/>
          </a:bodyPr>
          <a:lstStyle/>
          <a:p>
            <a:r>
              <a:rPr lang="en-US" dirty="0"/>
              <a:t>Another way to derive p-values with minimal assumptions</a:t>
            </a:r>
          </a:p>
          <a:p>
            <a:r>
              <a:rPr lang="en-US" dirty="0"/>
              <a:t>The idea: randomly shuffle the pairing between X and Y (many times)</a:t>
            </a:r>
          </a:p>
          <a:p>
            <a:pPr lvl="1"/>
            <a:r>
              <a:rPr lang="en-US" dirty="0"/>
              <a:t>p-value is then estimated to be the fraction of iterations in which we get a result at least as extreme as the obtained one (according to some statistic)</a:t>
            </a:r>
          </a:p>
          <a:p>
            <a:endParaRPr lang="en-US" dirty="0"/>
          </a:p>
        </p:txBody>
      </p:sp>
    </p:spTree>
    <p:extLst>
      <p:ext uri="{BB962C8B-B14F-4D97-AF65-F5344CB8AC3E}">
        <p14:creationId xmlns:p14="http://schemas.microsoft.com/office/powerpoint/2010/main" val="39026540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8D248-4048-9E4D-968D-06B226780DB7}"/>
              </a:ext>
            </a:extLst>
          </p:cNvPr>
          <p:cNvSpPr>
            <a:spLocks noGrp="1"/>
          </p:cNvSpPr>
          <p:nvPr>
            <p:ph type="title"/>
          </p:nvPr>
        </p:nvSpPr>
        <p:spPr/>
        <p:txBody>
          <a:bodyPr/>
          <a:lstStyle/>
          <a:p>
            <a:pPr algn="ctr"/>
            <a:r>
              <a:rPr lang="en-US" dirty="0"/>
              <a:t>Example – protected gene region</a:t>
            </a:r>
          </a:p>
        </p:txBody>
      </p:sp>
      <p:sp>
        <p:nvSpPr>
          <p:cNvPr id="3" name="Content Placeholder 2">
            <a:extLst>
              <a:ext uri="{FF2B5EF4-FFF2-40B4-BE49-F238E27FC236}">
                <a16:creationId xmlns:a16="http://schemas.microsoft.com/office/drawing/2014/main" xmlns="" id="{91FE3216-3D06-D84F-AE42-5CB8880C76A9}"/>
              </a:ext>
            </a:extLst>
          </p:cNvPr>
          <p:cNvSpPr>
            <a:spLocks noGrp="1"/>
          </p:cNvSpPr>
          <p:nvPr>
            <p:ph idx="1"/>
          </p:nvPr>
        </p:nvSpPr>
        <p:spPr/>
        <p:txBody>
          <a:bodyPr/>
          <a:lstStyle/>
          <a:p>
            <a:pPr algn="just"/>
            <a:r>
              <a:rPr lang="en-US" dirty="0"/>
              <a:t>Dr. Splinter was experimenting with his highly innovative Green Mutagen, observing its effects on the </a:t>
            </a:r>
            <a:r>
              <a:rPr lang="en-US" i="1" dirty="0"/>
              <a:t>Ninja1 </a:t>
            </a:r>
            <a:r>
              <a:rPr lang="en-US" dirty="0"/>
              <a:t>gene in turtles. Within </a:t>
            </a:r>
            <a:r>
              <a:rPr lang="en-US" i="1" dirty="0"/>
              <a:t>Ninja1</a:t>
            </a:r>
            <a:r>
              <a:rPr lang="en-US" dirty="0"/>
              <a:t>, which is 1000 bp long, he observed mutations at 15 different sites. To his great astonishment, he </a:t>
            </a:r>
            <a:r>
              <a:rPr lang="en-US" dirty="0" smtClean="0"/>
              <a:t>observed </a:t>
            </a:r>
            <a:r>
              <a:rPr lang="en-US" dirty="0"/>
              <a:t>a 300-bp </a:t>
            </a:r>
            <a:r>
              <a:rPr lang="en-US" dirty="0" smtClean="0"/>
              <a:t>region of the gene </a:t>
            </a:r>
            <a:r>
              <a:rPr lang="en-US" dirty="0"/>
              <a:t>without any mutations. Dr. Splinter wishes to know if such a “protected region” could have arisen by chance alone.</a:t>
            </a:r>
          </a:p>
        </p:txBody>
      </p:sp>
    </p:spTree>
    <p:extLst>
      <p:ext uri="{BB962C8B-B14F-4D97-AF65-F5344CB8AC3E}">
        <p14:creationId xmlns:p14="http://schemas.microsoft.com/office/powerpoint/2010/main" val="733876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78209-206B-E547-BB3E-83968CBB250F}"/>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xmlns="" id="{BE9011A9-BB82-0647-993E-BCB4EE07B985}"/>
              </a:ext>
            </a:extLst>
          </p:cNvPr>
          <p:cNvSpPr>
            <a:spLocks noGrp="1"/>
          </p:cNvSpPr>
          <p:nvPr>
            <p:ph idx="1"/>
          </p:nvPr>
        </p:nvSpPr>
        <p:spPr/>
        <p:txBody>
          <a:bodyPr/>
          <a:lstStyle/>
          <a:p>
            <a:r>
              <a:rPr lang="en-US" dirty="0"/>
              <a:t>Code example</a:t>
            </a:r>
          </a:p>
        </p:txBody>
      </p:sp>
    </p:spTree>
    <p:extLst>
      <p:ext uri="{BB962C8B-B14F-4D97-AF65-F5344CB8AC3E}">
        <p14:creationId xmlns:p14="http://schemas.microsoft.com/office/powerpoint/2010/main" val="139165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32F708-59E6-514B-8962-A667CB2095ED}"/>
              </a:ext>
            </a:extLst>
          </p:cNvPr>
          <p:cNvSpPr>
            <a:spLocks noGrp="1"/>
          </p:cNvSpPr>
          <p:nvPr>
            <p:ph type="title"/>
          </p:nvPr>
        </p:nvSpPr>
        <p:spPr/>
        <p:txBody>
          <a:bodyPr/>
          <a:lstStyle/>
          <a:p>
            <a:pPr algn="ctr"/>
            <a:r>
              <a:rPr lang="en-US" dirty="0"/>
              <a:t>The downsides</a:t>
            </a:r>
          </a:p>
        </p:txBody>
      </p:sp>
      <p:sp>
        <p:nvSpPr>
          <p:cNvPr id="3" name="Content Placeholder 2">
            <a:extLst>
              <a:ext uri="{FF2B5EF4-FFF2-40B4-BE49-F238E27FC236}">
                <a16:creationId xmlns:a16="http://schemas.microsoft.com/office/drawing/2014/main" xmlns="" id="{FD19FB03-8780-CB4E-AE93-140EF07FC0C8}"/>
              </a:ext>
            </a:extLst>
          </p:cNvPr>
          <p:cNvSpPr>
            <a:spLocks noGrp="1"/>
          </p:cNvSpPr>
          <p:nvPr>
            <p:ph idx="1"/>
          </p:nvPr>
        </p:nvSpPr>
        <p:spPr/>
        <p:txBody>
          <a:bodyPr/>
          <a:lstStyle/>
          <a:p>
            <a:r>
              <a:rPr lang="en-US" dirty="0"/>
              <a:t>Can be very computationally expensive for accurate estimation of low p-values (impractical for very low ones)</a:t>
            </a:r>
          </a:p>
          <a:p>
            <a:r>
              <a:rPr lang="en-US" dirty="0"/>
              <a:t>Results may change every time you run the test</a:t>
            </a:r>
          </a:p>
          <a:p>
            <a:endParaRPr lang="en-US" dirty="0"/>
          </a:p>
        </p:txBody>
      </p:sp>
    </p:spTree>
    <p:extLst>
      <p:ext uri="{BB962C8B-B14F-4D97-AF65-F5344CB8AC3E}">
        <p14:creationId xmlns:p14="http://schemas.microsoft.com/office/powerpoint/2010/main" val="4230431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wrong with the following story?</a:t>
            </a:r>
          </a:p>
        </p:txBody>
      </p:sp>
      <p:sp>
        <p:nvSpPr>
          <p:cNvPr id="3" name="Content Placeholder 2"/>
          <p:cNvSpPr>
            <a:spLocks noGrp="1"/>
          </p:cNvSpPr>
          <p:nvPr>
            <p:ph idx="1"/>
          </p:nvPr>
        </p:nvSpPr>
        <p:spPr/>
        <p:txBody>
          <a:bodyPr/>
          <a:lstStyle/>
          <a:p>
            <a:pPr marL="0" indent="0" algn="just">
              <a:buNone/>
            </a:pPr>
            <a:r>
              <a:rPr lang="en-US" dirty="0"/>
              <a:t>An excited young student was looking for genes affected by an experimental drug. Looking at RNA-</a:t>
            </a:r>
            <a:r>
              <a:rPr lang="en-US" dirty="0" err="1"/>
              <a:t>seq</a:t>
            </a:r>
            <a:r>
              <a:rPr lang="en-US" dirty="0"/>
              <a:t> results of the entire mouse </a:t>
            </a:r>
            <a:r>
              <a:rPr lang="en-US" dirty="0" err="1"/>
              <a:t>transcriptome</a:t>
            </a:r>
            <a:r>
              <a:rPr lang="en-US" dirty="0"/>
              <a:t>, he found a gene that seemed dramatically overexpressed. He ran a t-test to validate his hypothesis, and found a significance level of 2.42E</a:t>
            </a:r>
            <a:r>
              <a:rPr lang="en-US" baseline="30000" dirty="0"/>
              <a:t>-5</a:t>
            </a:r>
            <a:r>
              <a:rPr lang="en-US" dirty="0"/>
              <a:t>! The student reported the exciting finding to his supervisor. </a:t>
            </a:r>
          </a:p>
        </p:txBody>
      </p:sp>
    </p:spTree>
    <p:extLst>
      <p:ext uri="{BB962C8B-B14F-4D97-AF65-F5344CB8AC3E}">
        <p14:creationId xmlns:p14="http://schemas.microsoft.com/office/powerpoint/2010/main" val="19974925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b="1" dirty="0"/>
              <a:t>Multiple hypothesis testing</a:t>
            </a:r>
          </a:p>
          <a:p>
            <a:pPr marL="514350" indent="-514350">
              <a:buFont typeface="+mj-lt"/>
              <a:buAutoNum type="arabicPeriod"/>
            </a:pPr>
            <a:r>
              <a:rPr lang="en-US" dirty="0"/>
              <a:t>Summary</a:t>
            </a:r>
          </a:p>
          <a:p>
            <a:endParaRPr lang="en-US" dirty="0"/>
          </a:p>
          <a:p>
            <a:endParaRPr lang="en-US" dirty="0"/>
          </a:p>
        </p:txBody>
      </p:sp>
    </p:spTree>
    <p:extLst>
      <p:ext uri="{BB962C8B-B14F-4D97-AF65-F5344CB8AC3E}">
        <p14:creationId xmlns:p14="http://schemas.microsoft.com/office/powerpoint/2010/main" val="550089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Multiple hypothesis testing</a:t>
            </a:r>
          </a:p>
        </p:txBody>
      </p:sp>
      <p:sp>
        <p:nvSpPr>
          <p:cNvPr id="3" name="Content Placeholder 2"/>
          <p:cNvSpPr>
            <a:spLocks noGrp="1"/>
          </p:cNvSpPr>
          <p:nvPr>
            <p:ph idx="1"/>
          </p:nvPr>
        </p:nvSpPr>
        <p:spPr/>
        <p:txBody>
          <a:bodyPr/>
          <a:lstStyle/>
          <a:p>
            <a:r>
              <a:rPr lang="en-US" dirty="0"/>
              <a:t>If the student had made his hypothesis prior to the experiment, it would have been fine, but </a:t>
            </a:r>
            <a:r>
              <a:rPr lang="en-US" b="1" dirty="0"/>
              <a:t>post-hoc theorizing </a:t>
            </a:r>
            <a:r>
              <a:rPr lang="en-US" dirty="0"/>
              <a:t>is cheating</a:t>
            </a:r>
          </a:p>
          <a:p>
            <a:r>
              <a:rPr lang="en-US" dirty="0"/>
              <a:t>p-value threshold of 0.05 means 5% chance for a false-positive result</a:t>
            </a:r>
          </a:p>
          <a:p>
            <a:r>
              <a:rPr lang="en-US" dirty="0"/>
              <a:t>If you run 20,000 independent experiments, expect ~1,000 positive results just by chance</a:t>
            </a:r>
          </a:p>
        </p:txBody>
      </p:sp>
    </p:spTree>
    <p:extLst>
      <p:ext uri="{BB962C8B-B14F-4D97-AF65-F5344CB8AC3E}">
        <p14:creationId xmlns:p14="http://schemas.microsoft.com/office/powerpoint/2010/main" val="1612046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Correction procedures</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Two main approaches:</a:t>
            </a:r>
          </a:p>
          <a:p>
            <a:pPr lvl="1"/>
            <a:r>
              <a:rPr lang="en-US" b="1" dirty="0" err="1"/>
              <a:t>Bonferroni</a:t>
            </a:r>
            <a:r>
              <a:rPr lang="en-US" b="1" dirty="0"/>
              <a:t> correction</a:t>
            </a:r>
          </a:p>
          <a:p>
            <a:pPr lvl="1"/>
            <a:r>
              <a:rPr lang="en-US" b="1" dirty="0"/>
              <a:t>False Discovery Rate </a:t>
            </a:r>
            <a:r>
              <a:rPr lang="en-US" dirty="0"/>
              <a:t>(</a:t>
            </a:r>
            <a:r>
              <a:rPr lang="en-US" b="1" dirty="0"/>
              <a:t>FDR</a:t>
            </a:r>
            <a:r>
              <a:rPr lang="en-US" dirty="0"/>
              <a:t>)</a:t>
            </a:r>
          </a:p>
          <a:p>
            <a:r>
              <a:rPr lang="en-US" dirty="0"/>
              <a:t>Instead of 0.05, take a lower threshold to account for multiple tests</a:t>
            </a:r>
          </a:p>
          <a:p>
            <a:pPr lvl="1"/>
            <a:r>
              <a:rPr lang="en-US" dirty="0"/>
              <a:t>Equivalently, adjust the p-values into higher </a:t>
            </a:r>
            <a:r>
              <a:rPr lang="en-US" b="1" dirty="0"/>
              <a:t>q-values</a:t>
            </a:r>
          </a:p>
        </p:txBody>
      </p:sp>
    </p:spTree>
    <p:extLst>
      <p:ext uri="{BB962C8B-B14F-4D97-AF65-F5344CB8AC3E}">
        <p14:creationId xmlns:p14="http://schemas.microsoft.com/office/powerpoint/2010/main" val="2824075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Bonferroni</a:t>
            </a:r>
            <a:r>
              <a:rPr lang="en-US" dirty="0"/>
              <a:t>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Goal: instead of 0.05 chance rejecting </a:t>
                </a:r>
                <a:r>
                  <a:rPr lang="en-US" u="sng" dirty="0"/>
                  <a:t>each</a:t>
                </a:r>
                <a:r>
                  <a:rPr lang="en-US" dirty="0"/>
                  <a:t> true null hypothesis, 0.05 chance to reject </a:t>
                </a:r>
                <a:r>
                  <a:rPr lang="en-US" u="sng" dirty="0"/>
                  <a:t>at least one </a:t>
                </a:r>
                <a:r>
                  <a:rPr lang="en-US" dirty="0"/>
                  <a:t>true null hypothesis (so only one in every 20 sets of experiments should return </a:t>
                </a:r>
                <a:r>
                  <a:rPr lang="en-US" u="sng" dirty="0"/>
                  <a:t>any</a:t>
                </a:r>
                <a:r>
                  <a:rPr lang="en-US" dirty="0"/>
                  <a:t> false positive)</a:t>
                </a:r>
              </a:p>
              <a:p>
                <a:r>
                  <a:rPr lang="en-US" dirty="0"/>
                  <a:t>For </a:t>
                </a:r>
                <a14:m>
                  <m:oMath xmlns:m="http://schemas.openxmlformats.org/officeDocument/2006/math">
                    <m:r>
                      <a:rPr lang="en-US" i="1">
                        <a:latin typeface="Cambria Math" panose="02040503050406030204" pitchFamily="18" charset="0"/>
                      </a:rPr>
                      <m:t>𝑚</m:t>
                    </m:r>
                  </m:oMath>
                </a14:m>
                <a:r>
                  <a:rPr lang="en-US" dirty="0"/>
                  <a:t> experiments, simply divides the threshold by </a:t>
                </a:r>
                <a14:m>
                  <m:oMath xmlns:m="http://schemas.openxmlformats.org/officeDocument/2006/math">
                    <m:r>
                      <a:rPr lang="en-US" i="1">
                        <a:latin typeface="Cambria Math" panose="02040503050406030204" pitchFamily="18" charset="0"/>
                      </a:rPr>
                      <m:t>𝑚</m:t>
                    </m:r>
                  </m:oMath>
                </a14:m>
                <a:r>
                  <a:rPr lang="en-US" dirty="0"/>
                  <a:t> (or multiplies the p-values by </a:t>
                </a:r>
                <a14:m>
                  <m:oMath xmlns:m="http://schemas.openxmlformats.org/officeDocument/2006/math">
                    <m:r>
                      <a:rPr lang="en-US" i="1">
                        <a:latin typeface="Cambria Math" panose="02040503050406030204" pitchFamily="18" charset="0"/>
                      </a:rPr>
                      <m:t>𝑚</m:t>
                    </m:r>
                  </m:oMath>
                </a14:m>
                <a:r>
                  <a:rPr lang="en-US" dirty="0"/>
                  <a:t> to get q-values)</a:t>
                </a:r>
              </a:p>
              <a:p>
                <a:pPr lvl="1"/>
                <a:r>
                  <a:rPr lang="en-US" dirty="0"/>
                  <a:t>E.g. for 20,000 experiments, we would need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m:t>
                        </m:r>
                        <m:r>
                          <a:rPr lang="en-US" b="0" i="1" smtClean="0">
                            <a:latin typeface="Cambria Math" panose="02040503050406030204" pitchFamily="18" charset="0"/>
                          </a:rPr>
                          <m:t>6</m:t>
                        </m:r>
                      </m:sup>
                    </m:sSup>
                  </m:oMath>
                </a14:m>
                <a:endParaRPr lang="en-US" dirty="0"/>
              </a:p>
              <a:p>
                <a:r>
                  <a:rPr lang="en-US" dirty="0"/>
                  <a:t>Doesn’t require any assumptions about dependence among the p-values or about how many of the null hypotheses are true</a:t>
                </a:r>
              </a:p>
              <a:p>
                <a:r>
                  <a:rPr lang="en-US" dirty="0"/>
                  <a:t>Often it’s too conservative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2632" r="-1809"/>
                </a:stretch>
              </a:blipFill>
            </p:spPr>
            <p:txBody>
              <a:bodyPr/>
              <a:lstStyle/>
              <a:p>
                <a:r>
                  <a:rPr lang="en-US">
                    <a:noFill/>
                  </a:rPr>
                  <a:t> </a:t>
                </a:r>
              </a:p>
            </p:txBody>
          </p:sp>
        </mc:Fallback>
      </mc:AlternateContent>
    </p:spTree>
    <p:extLst>
      <p:ext uri="{BB962C8B-B14F-4D97-AF65-F5344CB8AC3E}">
        <p14:creationId xmlns:p14="http://schemas.microsoft.com/office/powerpoint/2010/main" val="269775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E753A-2E2A-E546-BB21-2A8A583125D9}"/>
              </a:ext>
            </a:extLst>
          </p:cNvPr>
          <p:cNvSpPr>
            <a:spLocks noGrp="1"/>
          </p:cNvSpPr>
          <p:nvPr>
            <p:ph type="title"/>
          </p:nvPr>
        </p:nvSpPr>
        <p:spPr/>
        <p:txBody>
          <a:bodyPr/>
          <a:lstStyle/>
          <a:p>
            <a:pPr algn="ctr"/>
            <a:r>
              <a:rPr lang="en-US" dirty="0"/>
              <a:t>Is a coin biased?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CB44CD6-9531-3546-BA29-85A81AA3706F}"/>
                  </a:ext>
                </a:extLst>
              </p:cNvPr>
              <p:cNvSpPr>
                <a:spLocks noGrp="1"/>
              </p:cNvSpPr>
              <p:nvPr>
                <p:ph idx="1"/>
              </p:nvPr>
            </p:nvSpPr>
            <p:spPr/>
            <p:txBody>
              <a:bodyPr/>
              <a:lstStyle/>
              <a:p>
                <a:r>
                  <a:rPr lang="en-US" dirty="0" smtClean="0"/>
                  <a:t>Suppose </a:t>
                </a:r>
                <a:r>
                  <a:rPr lang="en-US" dirty="0"/>
                  <a:t>we flipped a coin 100 times and got 37 heads vs. 63 tails.</a:t>
                </a:r>
              </a:p>
              <a:p>
                <a:r>
                  <a:rPr lang="en-US" dirty="0"/>
                  <a:t>What is the probability of such an outcome?</a:t>
                </a:r>
              </a:p>
              <a:p>
                <a:r>
                  <a:rPr lang="en-US" dirty="0"/>
                  <a:t>Given an unbiased coin (50-50), we can employ probability theory (in this case of a binomial random variable) and calculate that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h𝑒𝑎𝑑𝑠</m:t>
                        </m:r>
                        <m:r>
                          <a:rPr lang="en-US" b="0" i="1" smtClean="0">
                            <a:latin typeface="Cambria Math" panose="02040503050406030204" pitchFamily="18" charset="0"/>
                          </a:rPr>
                          <m:t>≤37</m:t>
                        </m:r>
                      </m:e>
                    </m:d>
                    <m:r>
                      <a:rPr lang="en-US" b="0" i="1" smtClean="0">
                        <a:latin typeface="Cambria Math" panose="02040503050406030204" pitchFamily="18" charset="0"/>
                      </a:rPr>
                      <m:t>=0.006</m:t>
                    </m:r>
                  </m:oMath>
                </a14:m>
                <a:r>
                  <a:rPr lang="en-US" dirty="0"/>
                  <a:t>.</a:t>
                </a:r>
              </a:p>
              <a:p>
                <a:r>
                  <a:rPr lang="en-US" dirty="0"/>
                  <a:t>In other words, this outcome is </a:t>
                </a:r>
                <a:r>
                  <a:rPr lang="en-US" dirty="0" smtClean="0"/>
                  <a:t>quite unlikely </a:t>
                </a:r>
                <a:r>
                  <a:rPr lang="en-US" dirty="0"/>
                  <a:t>given an unbiased coin (H</a:t>
                </a:r>
                <a:r>
                  <a:rPr lang="en-US" baseline="-25000" dirty="0"/>
                  <a:t>0</a:t>
                </a:r>
                <a:r>
                  <a:rPr lang="en-US" dirty="0"/>
                  <a:t>), so we should seriously consider the possibility that it is biased (H</a:t>
                </a:r>
                <a:r>
                  <a:rPr lang="en-US" baseline="-25000" dirty="0"/>
                  <a:t>1</a:t>
                </a:r>
                <a:r>
                  <a:rPr lang="en-US"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5CB44CD6-9531-3546-BA29-85A81AA3706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464"/>
                </a:stretch>
              </a:blipFill>
            </p:spPr>
            <p:txBody>
              <a:bodyPr/>
              <a:lstStyle/>
              <a:p>
                <a:r>
                  <a:rPr lang="en-US">
                    <a:noFill/>
                  </a:rPr>
                  <a:t> </a:t>
                </a:r>
              </a:p>
            </p:txBody>
          </p:sp>
        </mc:Fallback>
      </mc:AlternateContent>
    </p:spTree>
    <p:extLst>
      <p:ext uri="{BB962C8B-B14F-4D97-AF65-F5344CB8AC3E}">
        <p14:creationId xmlns:p14="http://schemas.microsoft.com/office/powerpoint/2010/main" val="36352693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FDR</a:t>
            </a:r>
          </a:p>
        </p:txBody>
      </p:sp>
      <p:sp>
        <p:nvSpPr>
          <p:cNvPr id="3" name="Content Placeholder 2"/>
          <p:cNvSpPr>
            <a:spLocks noGrp="1"/>
          </p:cNvSpPr>
          <p:nvPr>
            <p:ph idx="1"/>
          </p:nvPr>
        </p:nvSpPr>
        <p:spPr/>
        <p:txBody>
          <a:bodyPr>
            <a:normAutofit/>
          </a:bodyPr>
          <a:lstStyle/>
          <a:p>
            <a:r>
              <a:rPr lang="en-US" dirty="0"/>
              <a:t>Instead of controlling for the chance of </a:t>
            </a:r>
            <a:r>
              <a:rPr lang="en-US" u="sng" dirty="0"/>
              <a:t>any</a:t>
            </a:r>
            <a:r>
              <a:rPr lang="en-US" dirty="0"/>
              <a:t> false “discovery”, control for their expected </a:t>
            </a:r>
            <a:r>
              <a:rPr lang="en-US" u="sng" dirty="0"/>
              <a:t>proportion</a:t>
            </a:r>
            <a:r>
              <a:rPr lang="en-US" dirty="0"/>
              <a:t> (</a:t>
            </a:r>
            <a:r>
              <a:rPr lang="en-US" u="sng" dirty="0"/>
              <a:t>assuming that only positive results are reported</a:t>
            </a:r>
            <a:r>
              <a:rPr lang="en-US" dirty="0"/>
              <a:t>)</a:t>
            </a:r>
          </a:p>
          <a:p>
            <a:r>
              <a:rPr lang="en-US" dirty="0"/>
              <a:t>I.e., the proportion of the false discoveries among the “discoveries”, not all hypotheses</a:t>
            </a:r>
          </a:p>
          <a:p>
            <a:endParaRPr lang="en-US" dirty="0"/>
          </a:p>
        </p:txBody>
      </p:sp>
    </p:spTree>
    <p:extLst>
      <p:ext uri="{BB962C8B-B14F-4D97-AF65-F5344CB8AC3E}">
        <p14:creationId xmlns:p14="http://schemas.microsoft.com/office/powerpoint/2010/main" val="22565387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48E37-A301-794D-AC07-CB35A326C23C}"/>
              </a:ext>
            </a:extLst>
          </p:cNvPr>
          <p:cNvSpPr>
            <a:spLocks noGrp="1"/>
          </p:cNvSpPr>
          <p:nvPr>
            <p:ph type="title"/>
          </p:nvPr>
        </p:nvSpPr>
        <p:spPr/>
        <p:txBody>
          <a:bodyPr/>
          <a:lstStyle/>
          <a:p>
            <a:pPr algn="ctr"/>
            <a:r>
              <a:rPr lang="en-US" dirty="0" err="1"/>
              <a:t>Benjamini</a:t>
            </a:r>
            <a:r>
              <a:rPr lang="en-US" dirty="0"/>
              <a:t>–Hochberg (1995)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1E36940C-9230-264A-BE97-938439F23E77}"/>
                  </a:ext>
                </a:extLst>
              </p:cNvPr>
              <p:cNvSpPr>
                <a:spLocks noGrp="1"/>
              </p:cNvSpPr>
              <p:nvPr>
                <p:ph idx="1"/>
              </p:nvPr>
            </p:nvSpPr>
            <p:spPr/>
            <p:txBody>
              <a:bodyPr/>
              <a:lstStyle/>
              <a:p>
                <a:r>
                  <a:rPr lang="en-US" dirty="0"/>
                  <a:t>The classic version of FDR</a:t>
                </a:r>
              </a:p>
              <a:p>
                <a:r>
                  <a:rPr lang="en-US" dirty="0"/>
                  <a:t>Simply sets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𝑘</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num>
                      <m:den>
                        <m:r>
                          <a:rPr lang="en-US" i="1">
                            <a:latin typeface="Cambria Math" panose="02040503050406030204" pitchFamily="18" charset="0"/>
                          </a:rPr>
                          <m:t>𝑘</m:t>
                        </m:r>
                      </m:den>
                    </m:f>
                  </m:oMath>
                </a14:m>
                <a:r>
                  <a:rPr lang="en-US" dirty="0"/>
                  <a:t> (given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oMath>
                </a14:m>
                <a:r>
                  <a:rPr lang="en-US" dirty="0"/>
                  <a:t> are in ascending order)</a:t>
                </a:r>
              </a:p>
              <a:p>
                <a:r>
                  <a:rPr lang="en-US" dirty="0"/>
                  <a:t>Assumes independence (or positive correlation) of the tests; in practice it’s pretty safe to use</a:t>
                </a:r>
              </a:p>
            </p:txBody>
          </p:sp>
        </mc:Choice>
        <mc:Fallback xmlns="">
          <p:sp>
            <p:nvSpPr>
              <p:cNvPr id="3" name="Content Placeholder 2">
                <a:extLst>
                  <a:ext uri="{FF2B5EF4-FFF2-40B4-BE49-F238E27FC236}">
                    <a16:creationId xmlns:a16="http://schemas.microsoft.com/office/drawing/2014/main" id="{1E36940C-9230-264A-BE97-938439F23E77}"/>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3866527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90B30-0360-DA46-9D20-6A40F427B8D2}"/>
              </a:ext>
            </a:extLst>
          </p:cNvPr>
          <p:cNvSpPr>
            <a:spLocks noGrp="1"/>
          </p:cNvSpPr>
          <p:nvPr>
            <p:ph type="title"/>
          </p:nvPr>
        </p:nvSpPr>
        <p:spPr/>
        <p:txBody>
          <a:bodyPr/>
          <a:lstStyle/>
          <a:p>
            <a:pPr algn="ctr"/>
            <a:r>
              <a:rPr lang="en-US" dirty="0" err="1"/>
              <a:t>Benjamini</a:t>
            </a:r>
            <a:r>
              <a:rPr lang="en-US" dirty="0"/>
              <a:t>–</a:t>
            </a:r>
            <a:r>
              <a:rPr lang="en-US" dirty="0" err="1"/>
              <a:t>Yekutieli</a:t>
            </a:r>
            <a:r>
              <a:rPr lang="en-US" dirty="0"/>
              <a:t> (2001)</a:t>
            </a:r>
          </a:p>
        </p:txBody>
      </p:sp>
      <p:sp>
        <p:nvSpPr>
          <p:cNvPr id="3" name="Content Placeholder 2">
            <a:extLst>
              <a:ext uri="{FF2B5EF4-FFF2-40B4-BE49-F238E27FC236}">
                <a16:creationId xmlns:a16="http://schemas.microsoft.com/office/drawing/2014/main" xmlns="" id="{89FABA50-27BD-0E4D-9E37-38192AEF654E}"/>
              </a:ext>
            </a:extLst>
          </p:cNvPr>
          <p:cNvSpPr>
            <a:spLocks noGrp="1"/>
          </p:cNvSpPr>
          <p:nvPr>
            <p:ph idx="1"/>
          </p:nvPr>
        </p:nvSpPr>
        <p:spPr/>
        <p:txBody>
          <a:bodyPr/>
          <a:lstStyle/>
          <a:p>
            <a:r>
              <a:rPr lang="en-US" dirty="0"/>
              <a:t>Slightly more sophisticated version</a:t>
            </a:r>
          </a:p>
          <a:p>
            <a:r>
              <a:rPr lang="en-US" dirty="0"/>
              <a:t>Doesn’t assume anything about dependence</a:t>
            </a:r>
          </a:p>
          <a:p>
            <a:r>
              <a:rPr lang="en-US" dirty="0"/>
              <a:t>Usually too conservative</a:t>
            </a:r>
          </a:p>
          <a:p>
            <a:endParaRPr lang="en-US" dirty="0"/>
          </a:p>
        </p:txBody>
      </p:sp>
    </p:spTree>
    <p:extLst>
      <p:ext uri="{BB962C8B-B14F-4D97-AF65-F5344CB8AC3E}">
        <p14:creationId xmlns:p14="http://schemas.microsoft.com/office/powerpoint/2010/main" val="23203189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FDR can be non-intuitive</a:t>
            </a:r>
          </a:p>
        </p:txBody>
      </p:sp>
      <p:sp>
        <p:nvSpPr>
          <p:cNvPr id="3" name="Content Placeholder 2"/>
          <p:cNvSpPr>
            <a:spLocks noGrp="1"/>
          </p:cNvSpPr>
          <p:nvPr>
            <p:ph idx="1"/>
          </p:nvPr>
        </p:nvSpPr>
        <p:spPr/>
        <p:txBody>
          <a:bodyPr>
            <a:normAutofit/>
          </a:bodyPr>
          <a:lstStyle/>
          <a:p>
            <a:r>
              <a:rPr lang="en-US" dirty="0"/>
              <a:t>FDR actually provides the same degree of assurance as </a:t>
            </a:r>
            <a:r>
              <a:rPr lang="en-US" dirty="0" err="1"/>
              <a:t>Bonferroni</a:t>
            </a:r>
            <a:r>
              <a:rPr lang="en-US" dirty="0"/>
              <a:t> correction that there is indeed </a:t>
            </a:r>
            <a:r>
              <a:rPr lang="en-US" u="sng" dirty="0"/>
              <a:t>some</a:t>
            </a:r>
            <a:r>
              <a:rPr lang="en-US" dirty="0"/>
              <a:t> effect</a:t>
            </a:r>
          </a:p>
          <a:p>
            <a:pPr lvl="1"/>
            <a:r>
              <a:rPr lang="en-US" dirty="0"/>
              <a:t>When all null hypotheses are correct, only one in every 20 sets of experiments should result </a:t>
            </a:r>
            <a:r>
              <a:rPr lang="en-US" u="sng" dirty="0"/>
              <a:t>any</a:t>
            </a:r>
            <a:r>
              <a:rPr lang="en-US" dirty="0"/>
              <a:t> false discovery</a:t>
            </a:r>
          </a:p>
          <a:p>
            <a:pPr lvl="1"/>
            <a:r>
              <a:rPr lang="en-US" dirty="0"/>
              <a:t>So it’s a stronger tool to determine whether there’s any effect, but of course the overall number of false discoveries can be higher</a:t>
            </a:r>
          </a:p>
          <a:p>
            <a:r>
              <a:rPr lang="en-US" dirty="0"/>
              <a:t>Lower p-values are “punished” more than the higher ones</a:t>
            </a:r>
          </a:p>
          <a:p>
            <a:r>
              <a:rPr lang="en-US" dirty="0"/>
              <a:t>q-values are less interpretable than p-values</a:t>
            </a:r>
          </a:p>
        </p:txBody>
      </p:sp>
    </p:spTree>
    <p:extLst>
      <p:ext uri="{BB962C8B-B14F-4D97-AF65-F5344CB8AC3E}">
        <p14:creationId xmlns:p14="http://schemas.microsoft.com/office/powerpoint/2010/main" val="19103469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9E279-8F7E-604E-83CB-89D65588B4AA}"/>
              </a:ext>
            </a:extLst>
          </p:cNvPr>
          <p:cNvSpPr>
            <a:spLocks noGrp="1"/>
          </p:cNvSpPr>
          <p:nvPr>
            <p:ph type="title"/>
          </p:nvPr>
        </p:nvSpPr>
        <p:spPr/>
        <p:txBody>
          <a:bodyPr/>
          <a:lstStyle/>
          <a:p>
            <a:pPr algn="ctr"/>
            <a:r>
              <a:rPr lang="en-US" dirty="0"/>
              <a:t>An important caveat</a:t>
            </a:r>
          </a:p>
        </p:txBody>
      </p:sp>
      <p:sp>
        <p:nvSpPr>
          <p:cNvPr id="3" name="Content Placeholder 2">
            <a:extLst>
              <a:ext uri="{FF2B5EF4-FFF2-40B4-BE49-F238E27FC236}">
                <a16:creationId xmlns:a16="http://schemas.microsoft.com/office/drawing/2014/main" xmlns="" id="{56CA319E-924A-8D42-B8B5-3D9B747B7DD8}"/>
              </a:ext>
            </a:extLst>
          </p:cNvPr>
          <p:cNvSpPr>
            <a:spLocks noGrp="1"/>
          </p:cNvSpPr>
          <p:nvPr>
            <p:ph idx="1"/>
          </p:nvPr>
        </p:nvSpPr>
        <p:spPr/>
        <p:txBody>
          <a:bodyPr/>
          <a:lstStyle/>
          <a:p>
            <a:r>
              <a:rPr lang="en-US" dirty="0"/>
              <a:t>One should exclude known effects from an FDR analysis</a:t>
            </a:r>
          </a:p>
          <a:p>
            <a:r>
              <a:rPr lang="en-US" dirty="0"/>
              <a:t>It will increase the total set of discoveries, thus allowing more false discoveries</a:t>
            </a:r>
          </a:p>
          <a:p>
            <a:endParaRPr lang="en-US" dirty="0"/>
          </a:p>
        </p:txBody>
      </p:sp>
    </p:spTree>
    <p:extLst>
      <p:ext uri="{BB962C8B-B14F-4D97-AF65-F5344CB8AC3E}">
        <p14:creationId xmlns:p14="http://schemas.microsoft.com/office/powerpoint/2010/main" val="596821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6F21AC-5074-BF40-9CE2-3ACF23A3E88E}"/>
              </a:ext>
            </a:extLst>
          </p:cNvPr>
          <p:cNvSpPr>
            <a:spLocks noGrp="1"/>
          </p:cNvSpPr>
          <p:nvPr>
            <p:ph type="title"/>
          </p:nvPr>
        </p:nvSpPr>
        <p:spPr/>
        <p:txBody>
          <a:bodyPr/>
          <a:lstStyle/>
          <a:p>
            <a:pPr algn="ctr"/>
            <a:r>
              <a:rPr lang="en-US" dirty="0"/>
              <a:t>Multiple testing correction as an alternative to omnibus tests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5FA96583-2EEB-3842-8A9C-4D29BF78EA33}"/>
                  </a:ext>
                </a:extLst>
              </p:cNvPr>
              <p:cNvSpPr>
                <a:spLocks noGrp="1"/>
              </p:cNvSpPr>
              <p:nvPr>
                <p:ph idx="1"/>
              </p:nvPr>
            </p:nvSpPr>
            <p:spPr/>
            <p:txBody>
              <a:bodyPr/>
              <a:lstStyle/>
              <a:p>
                <a:r>
                  <a:rPr lang="en-US" dirty="0"/>
                  <a:t>Unlike with omnibus tests such as ANOVA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you end up knowing which null hypotheses were rejected</a:t>
                </a:r>
              </a:p>
              <a:p>
                <a:pPr lvl="1"/>
                <a:r>
                  <a:rPr lang="en-US" dirty="0"/>
                  <a:t>But losing statistical power</a:t>
                </a:r>
              </a:p>
              <a:p>
                <a:r>
                  <a:rPr lang="en-US" dirty="0"/>
                  <a:t>Examples:</a:t>
                </a:r>
              </a:p>
              <a:p>
                <a:pPr lvl="1"/>
                <a:r>
                  <a:rPr lang="en-US" dirty="0"/>
                  <a:t>Instead of ANOVA, run all </a:t>
                </a:r>
                <a:r>
                  <a:rPr lang="en-US" dirty="0"/>
                  <a:t>one-</a:t>
                </a:r>
                <a:r>
                  <a:rPr lang="en-US" dirty="0" err="1"/>
                  <a:t>vs</a:t>
                </a:r>
                <a:r>
                  <a:rPr lang="en-US" dirty="0"/>
                  <a:t>-others </a:t>
                </a:r>
                <a:r>
                  <a:rPr lang="en-US" dirty="0" smtClean="0"/>
                  <a:t>t-tests, </a:t>
                </a:r>
                <a:r>
                  <a:rPr lang="en-US" dirty="0"/>
                  <a:t>followed by FDR/ Bonferroni</a:t>
                </a:r>
              </a:p>
              <a:p>
                <a:pPr lvl="1"/>
                <a:r>
                  <a:rPr lang="en-US" dirty="0"/>
                  <a:t>Instead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run all pairwise Fisher’s exact tests (each 2x2 table would be one-vs-others), again followed by FDR/ Bonferroni </a:t>
                </a:r>
              </a:p>
            </p:txBody>
          </p:sp>
        </mc:Choice>
        <mc:Fallback>
          <p:sp>
            <p:nvSpPr>
              <p:cNvPr id="3" name="Content Placeholder 2">
                <a:extLst>
                  <a:ext uri="{FF2B5EF4-FFF2-40B4-BE49-F238E27FC236}">
                    <a16:creationId xmlns:a16="http://schemas.microsoft.com/office/drawing/2014/main" xmlns="" xmlns:a14="http://schemas.microsoft.com/office/drawing/2010/main" id="{5FA96583-2EEB-3842-8A9C-4D29BF78EA33}"/>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727607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Statsmodels</a:t>
            </a:r>
            <a:r>
              <a:rPr lang="en-US" dirty="0"/>
              <a:t>’ implementation</a:t>
            </a:r>
          </a:p>
        </p:txBody>
      </p:sp>
      <p:sp>
        <p:nvSpPr>
          <p:cNvPr id="3" name="Content Placeholder 2"/>
          <p:cNvSpPr>
            <a:spLocks noGrp="1"/>
          </p:cNvSpPr>
          <p:nvPr>
            <p:ph idx="1"/>
          </p:nvPr>
        </p:nvSpPr>
        <p:spPr/>
        <p:txBody>
          <a:bodyPr/>
          <a:lstStyle/>
          <a:p>
            <a:r>
              <a:rPr lang="en-US" b="1" i="1" dirty="0" err="1"/>
              <a:t>statsmodels.stats.multitest.multipletests</a:t>
            </a:r>
            <a:r>
              <a:rPr lang="en-US" i="1" dirty="0" smtClean="0"/>
              <a:t>(p-values</a:t>
            </a:r>
            <a:r>
              <a:rPr lang="en-US" i="1" dirty="0"/>
              <a:t>, method = ‘&lt;METHOD_NAME&gt;‘, alpha = 0.05) </a:t>
            </a:r>
            <a:r>
              <a:rPr lang="en-US" dirty="0"/>
              <a:t>returns </a:t>
            </a:r>
            <a:r>
              <a:rPr lang="en-US" i="1" dirty="0"/>
              <a:t>(</a:t>
            </a:r>
            <a:r>
              <a:rPr lang="en-US" i="1" dirty="0" err="1"/>
              <a:t>significance_boolean_array</a:t>
            </a:r>
            <a:r>
              <a:rPr lang="en-US" i="1" dirty="0"/>
              <a:t>, q-values, _, _) </a:t>
            </a:r>
            <a:r>
              <a:rPr lang="en-US" dirty="0"/>
              <a:t>tuple</a:t>
            </a:r>
          </a:p>
          <a:p>
            <a:r>
              <a:rPr lang="en-US" dirty="0"/>
              <a:t>Supports several methods, including:</a:t>
            </a:r>
          </a:p>
          <a:p>
            <a:pPr lvl="1"/>
            <a:r>
              <a:rPr lang="en-US" dirty="0"/>
              <a:t>'</a:t>
            </a:r>
            <a:r>
              <a:rPr lang="en-US" b="1" dirty="0" err="1"/>
              <a:t>bonferroni</a:t>
            </a:r>
            <a:r>
              <a:rPr lang="en-US" dirty="0"/>
              <a:t>‘</a:t>
            </a:r>
          </a:p>
          <a:p>
            <a:pPr lvl="1"/>
            <a:r>
              <a:rPr lang="en-US" dirty="0"/>
              <a:t>'</a:t>
            </a:r>
            <a:r>
              <a:rPr lang="en-US" b="1" dirty="0" err="1"/>
              <a:t>fdr_bh</a:t>
            </a:r>
            <a:r>
              <a:rPr lang="en-US" dirty="0"/>
              <a:t>‘ (</a:t>
            </a:r>
            <a:r>
              <a:rPr lang="en-US" dirty="0" err="1"/>
              <a:t>Benjamini</a:t>
            </a:r>
            <a:r>
              <a:rPr lang="en-US" dirty="0"/>
              <a:t>–Hochberg)</a:t>
            </a:r>
          </a:p>
          <a:p>
            <a:pPr lvl="1"/>
            <a:r>
              <a:rPr lang="en-US" dirty="0"/>
              <a:t>'</a:t>
            </a:r>
            <a:r>
              <a:rPr lang="en-US" b="1" dirty="0" err="1"/>
              <a:t>fdr_by</a:t>
            </a:r>
            <a:r>
              <a:rPr lang="en-US" dirty="0"/>
              <a:t>‘ (</a:t>
            </a:r>
            <a:r>
              <a:rPr lang="en-US" dirty="0" err="1"/>
              <a:t>Benjamini</a:t>
            </a:r>
            <a:r>
              <a:rPr lang="en-US" dirty="0"/>
              <a:t>–</a:t>
            </a:r>
            <a:r>
              <a:rPr lang="en-US" dirty="0" err="1"/>
              <a:t>Yekutieli</a:t>
            </a:r>
            <a:r>
              <a:rPr lang="en-US" dirty="0"/>
              <a:t>)</a:t>
            </a:r>
          </a:p>
          <a:p>
            <a:r>
              <a:rPr lang="en-US" dirty="0"/>
              <a:t>Code example</a:t>
            </a:r>
          </a:p>
        </p:txBody>
      </p:sp>
    </p:spTree>
    <p:extLst>
      <p:ext uri="{BB962C8B-B14F-4D97-AF65-F5344CB8AC3E}">
        <p14:creationId xmlns:p14="http://schemas.microsoft.com/office/powerpoint/2010/main" val="795551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drawer effect”</a:t>
            </a:r>
          </a:p>
        </p:txBody>
      </p:sp>
      <p:sp>
        <p:nvSpPr>
          <p:cNvPr id="3" name="Content Placeholder 2"/>
          <p:cNvSpPr>
            <a:spLocks noGrp="1"/>
          </p:cNvSpPr>
          <p:nvPr>
            <p:ph idx="1"/>
          </p:nvPr>
        </p:nvSpPr>
        <p:spPr/>
        <p:txBody>
          <a:bodyPr/>
          <a:lstStyle/>
          <a:p>
            <a:r>
              <a:rPr lang="en-US" dirty="0"/>
              <a:t>AKA “publication bias”</a:t>
            </a:r>
          </a:p>
          <a:p>
            <a:r>
              <a:rPr lang="en-US" dirty="0"/>
              <a:t>Related to the “replication crisis”</a:t>
            </a:r>
          </a:p>
          <a:p>
            <a:pPr lvl="1"/>
            <a:r>
              <a:rPr lang="en-US" dirty="0"/>
              <a:t>“P-hacking”</a:t>
            </a:r>
          </a:p>
          <a:p>
            <a:r>
              <a:rPr lang="en-US" dirty="0"/>
              <a:t>The actual p-values matter (not just a story of “significant” vs. “not significant”)</a:t>
            </a:r>
          </a:p>
        </p:txBody>
      </p:sp>
    </p:spTree>
    <p:extLst>
      <p:ext uri="{BB962C8B-B14F-4D97-AF65-F5344CB8AC3E}">
        <p14:creationId xmlns:p14="http://schemas.microsoft.com/office/powerpoint/2010/main" val="4755845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vignette3.wikia.nocookie.net/assassinscreed/images/6/6b/Knight-concept-art.jpg/revision/latest?cb=20120831203058">
            <a:extLst>
              <a:ext uri="{FF2B5EF4-FFF2-40B4-BE49-F238E27FC236}">
                <a16:creationId xmlns:a16="http://schemas.microsoft.com/office/drawing/2014/main" xmlns="" id="{8BED9870-4597-B849-A725-A6ADD6C17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038" y="1343524"/>
            <a:ext cx="3169924" cy="417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879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E0522-290F-204F-9415-7CDB3D183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0D1DD33-2542-5E44-A239-F254790F02EE}"/>
              </a:ext>
            </a:extLst>
          </p:cNvPr>
          <p:cNvSpPr>
            <a:spLocks noGrp="1"/>
          </p:cNvSpPr>
          <p:nvPr>
            <p:ph idx="1"/>
          </p:nvPr>
        </p:nvSpPr>
        <p:spPr/>
        <p:txBody>
          <a:bodyPr>
            <a:normAutofit/>
          </a:bodyPr>
          <a:lstStyle/>
          <a:p>
            <a:pPr marL="514350" indent="-514350">
              <a:buFont typeface="+mj-lt"/>
              <a:buAutoNum type="arabicPeriod"/>
            </a:pPr>
            <a:r>
              <a:rPr lang="en-US" dirty="0"/>
              <a:t>Motivation &amp; Introduction</a:t>
            </a:r>
          </a:p>
          <a:p>
            <a:pPr marL="514350" indent="-514350">
              <a:buFont typeface="+mj-lt"/>
              <a:buAutoNum type="arabicPeriod"/>
            </a:pPr>
            <a:r>
              <a:rPr lang="en-US" dirty="0"/>
              <a:t>P-values</a:t>
            </a:r>
          </a:p>
          <a:p>
            <a:pPr marL="514350" indent="-514350">
              <a:buFont typeface="+mj-lt"/>
              <a:buAutoNum type="arabicPeriod"/>
            </a:pPr>
            <a:r>
              <a:rPr lang="en-US" dirty="0"/>
              <a:t>Statistical tests</a:t>
            </a:r>
          </a:p>
          <a:p>
            <a:pPr marL="514350" indent="-514350">
              <a:buFont typeface="+mj-lt"/>
              <a:buAutoNum type="arabicPeriod"/>
            </a:pPr>
            <a:r>
              <a:rPr lang="en-US" dirty="0"/>
              <a:t>Caveats</a:t>
            </a:r>
          </a:p>
          <a:p>
            <a:pPr marL="514350" indent="-514350">
              <a:buFont typeface="+mj-lt"/>
              <a:buAutoNum type="arabicPeriod"/>
            </a:pPr>
            <a:r>
              <a:rPr lang="en-US" dirty="0"/>
              <a:t>Extensions</a:t>
            </a:r>
          </a:p>
          <a:p>
            <a:pPr marL="514350" indent="-514350">
              <a:buFont typeface="+mj-lt"/>
              <a:buAutoNum type="arabicPeriod"/>
            </a:pPr>
            <a:r>
              <a:rPr lang="en-US" dirty="0"/>
              <a:t>Multiple hypothesis testing</a:t>
            </a:r>
          </a:p>
          <a:p>
            <a:pPr marL="514350" indent="-514350">
              <a:buFont typeface="+mj-lt"/>
              <a:buAutoNum type="arabicPeriod"/>
            </a:pPr>
            <a:r>
              <a:rPr lang="en-US" b="1" dirty="0"/>
              <a:t>Summary</a:t>
            </a:r>
          </a:p>
        </p:txBody>
      </p:sp>
    </p:spTree>
    <p:extLst>
      <p:ext uri="{BB962C8B-B14F-4D97-AF65-F5344CB8AC3E}">
        <p14:creationId xmlns:p14="http://schemas.microsoft.com/office/powerpoint/2010/main" val="151059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36126</TotalTime>
  <Words>4587</Words>
  <Application>Microsoft Office PowerPoint</Application>
  <PresentationFormat>Widescreen</PresentationFormat>
  <Paragraphs>677</Paragraphs>
  <Slides>111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Arial</vt:lpstr>
      <vt:lpstr>Calibri</vt:lpstr>
      <vt:lpstr>Calibri Light</vt:lpstr>
      <vt:lpstr>Cambria Math</vt:lpstr>
      <vt:lpstr>Office Theme</vt:lpstr>
      <vt:lpstr>Quantitative Biological Research with Python (92847)</vt:lpstr>
      <vt:lpstr>Outline</vt:lpstr>
      <vt:lpstr>PowerPoint Presentation</vt:lpstr>
      <vt:lpstr>Why statistical analysis?</vt:lpstr>
      <vt:lpstr>Are the results below signal or noise?</vt:lpstr>
      <vt:lpstr>Hypothesis testing in statistics</vt:lpstr>
      <vt:lpstr>PowerPoint Presentation</vt:lpstr>
      <vt:lpstr>PowerPoint Presentation</vt:lpstr>
      <vt:lpstr>Is a coin biased?</vt:lpstr>
      <vt:lpstr>More generally,</vt:lpstr>
      <vt:lpstr>What does p-value actually mean?</vt:lpstr>
      <vt:lpstr>p-value is NOT:</vt:lpstr>
      <vt:lpstr>The case of mammograms</vt:lpstr>
      <vt:lpstr>Let’s formalize it in the language of p-values</vt:lpstr>
      <vt:lpstr>PowerPoint Presentation</vt:lpstr>
      <vt:lpstr>Moral of the story…</vt:lpstr>
      <vt:lpstr>PowerPoint Presentation</vt:lpstr>
      <vt:lpstr>The truth about processed meat</vt:lpstr>
      <vt:lpstr>PowerPoint Presentation</vt:lpstr>
      <vt:lpstr>Python and statistics</vt:lpstr>
      <vt:lpstr>Plan</vt:lpstr>
      <vt:lpstr>Input – variable types</vt:lpstr>
      <vt:lpstr>Assumptions of statistical tests</vt:lpstr>
      <vt:lpstr>PowerPoint Presentation</vt:lpstr>
      <vt:lpstr>Two numerical variables</vt:lpstr>
      <vt:lpstr>Pearson’s correlation</vt:lpstr>
      <vt:lpstr>Pearson’s correlation coefficient (r)</vt:lpstr>
      <vt:lpstr>Scipy’s implementation</vt:lpstr>
      <vt:lpstr>Can we predict Y given X?</vt:lpstr>
      <vt:lpstr>How regression lines come into the world</vt:lpstr>
      <vt:lpstr>The infamous R2</vt:lpstr>
      <vt:lpstr>PowerPoint Presentation</vt:lpstr>
      <vt:lpstr>OLS vs. Pearson’s correlation</vt:lpstr>
      <vt:lpstr>Regression analysis with statsmodels</vt:lpstr>
      <vt:lpstr>What if the correlation isn’t linear?</vt:lpstr>
      <vt:lpstr>Spearman’s rank correlation</vt:lpstr>
      <vt:lpstr>PowerPoint Presentation</vt:lpstr>
      <vt:lpstr>Demonstration</vt:lpstr>
      <vt:lpstr>PowerPoint Presentation</vt:lpstr>
      <vt:lpstr>Association between a categorical and a numerical variable</vt:lpstr>
      <vt:lpstr>t-test of population means</vt:lpstr>
      <vt:lpstr>t-test assumptions</vt:lpstr>
      <vt:lpstr>Limitations</vt:lpstr>
      <vt:lpstr>Implementation</vt:lpstr>
      <vt:lpstr>Mann-Whitney U test</vt:lpstr>
      <vt:lpstr>One-sample Kolmogorov-Smirnov test</vt:lpstr>
      <vt:lpstr>Two-sample Kolmogorov-Smirnov test</vt:lpstr>
      <vt:lpstr>More than two categories</vt:lpstr>
      <vt:lpstr>(one-way) ANOVA</vt:lpstr>
      <vt:lpstr>Assumptions</vt:lpstr>
      <vt:lpstr>ANOVA extensions</vt:lpstr>
      <vt:lpstr>Demonstration</vt:lpstr>
      <vt:lpstr>PowerPoint Presentation</vt:lpstr>
      <vt:lpstr>Association between categorical variables</vt:lpstr>
      <vt:lpstr>The simple case (2x2)</vt:lpstr>
      <vt:lpstr>Fisher’s exact test</vt:lpstr>
      <vt:lpstr>Risk-Ratio</vt:lpstr>
      <vt:lpstr>Odds-Ratio</vt:lpstr>
      <vt:lpstr>NxM contingency tables</vt:lpstr>
      <vt:lpstr>(Pearson’s) chi-squared test (of independence)</vt:lpstr>
      <vt:lpstr>How it works</vt:lpstr>
      <vt:lpstr>Assumptions</vt:lpstr>
      <vt:lpstr>Demonstration</vt:lpstr>
      <vt:lpstr>PowerPoint Presentation</vt:lpstr>
      <vt:lpstr>Anscombe's quartet</vt:lpstr>
      <vt:lpstr>PowerPoint Presentation</vt:lpstr>
      <vt:lpstr>PowerPoint Presentation</vt:lpstr>
      <vt:lpstr>PowerPoint Presentation</vt:lpstr>
      <vt:lpstr>Dealing with outliers</vt:lpstr>
      <vt:lpstr>Deciding what to do with outliers is a tough choice</vt:lpstr>
      <vt:lpstr>Beware of small effect sizes</vt:lpstr>
      <vt:lpstr>Beware of sampling bias</vt:lpstr>
      <vt:lpstr>PowerPoint Presentation</vt:lpstr>
      <vt:lpstr>Another important caveat: correlation does not imply causation</vt:lpstr>
      <vt:lpstr>Data normalization</vt:lpstr>
      <vt:lpstr>Still, statistics is a very powerful tool!</vt:lpstr>
      <vt:lpstr>PowerPoint Presentation</vt:lpstr>
      <vt:lpstr>Confidence Interval (CI)</vt:lpstr>
      <vt:lpstr>CI calculation in Python </vt:lpstr>
      <vt:lpstr>Nonparametric tests</vt:lpstr>
      <vt:lpstr>Permutation tests</vt:lpstr>
      <vt:lpstr>Example – protected gene region</vt:lpstr>
      <vt:lpstr>PowerPoint Presentation</vt:lpstr>
      <vt:lpstr>The downsides</vt:lpstr>
      <vt:lpstr>What’s wrong with the following story?</vt:lpstr>
      <vt:lpstr>PowerPoint Presentation</vt:lpstr>
      <vt:lpstr>Multiple hypothesis testing</vt:lpstr>
      <vt:lpstr>Correction procedures</vt:lpstr>
      <vt:lpstr>Bonferroni correction</vt:lpstr>
      <vt:lpstr>FDR</vt:lpstr>
      <vt:lpstr>Benjamini–Hochberg (1995)</vt:lpstr>
      <vt:lpstr>Benjamini–Yekutieli (2001)</vt:lpstr>
      <vt:lpstr>FDR can be non-intuitive</vt:lpstr>
      <vt:lpstr>An important caveat</vt:lpstr>
      <vt:lpstr>Multiple testing correction as an alternative to omnibus tests</vt:lpstr>
      <vt:lpstr>Statsmodels’ implementation</vt:lpstr>
      <vt:lpstr>“File drawer effect”</vt:lpstr>
      <vt:lpstr>PowerPoint Presentation</vt:lpstr>
      <vt:lpstr>PowerPoint Presentation</vt:lpstr>
      <vt:lpstr>Summary</vt:lpstr>
      <vt:lpstr>Quiz</vt:lpstr>
      <vt:lpstr>PowerPoint Presentation</vt:lpstr>
      <vt:lpstr>What do you think of the following analyses?</vt:lpstr>
      <vt:lpstr>PowerPoint Presentation</vt:lpstr>
      <vt:lpstr>PowerPoint Presentation</vt:lpstr>
      <vt:lpstr>PowerPoint Presentation</vt:lpstr>
      <vt:lpstr>PowerPoint Presentation</vt:lpstr>
      <vt:lpstr>PowerPoint Presentation</vt:lpstr>
      <vt:lpstr>That was just in a nutshell</vt:lpstr>
      <vt:lpstr>Relevant subjects we didn’t really discuss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Biological Research with Python (92847) – Course Outline</dc:title>
  <dc:creator>Nadav Brandes</dc:creator>
  <cp:lastModifiedBy>Nadav Brandes</cp:lastModifiedBy>
  <cp:revision>2011</cp:revision>
  <dcterms:created xsi:type="dcterms:W3CDTF">2016-10-14T13:10:16Z</dcterms:created>
  <dcterms:modified xsi:type="dcterms:W3CDTF">2020-01-14T09:49:10Z</dcterms:modified>
</cp:coreProperties>
</file>